
<file path=[Content_Types].xml><?xml version="1.0" encoding="utf-8"?>
<Types xmlns="http://schemas.openxmlformats.org/package/2006/content-types">
  <Override PartName="/ppt/slides/slide29.xml" ContentType="application/vnd.openxmlformats-officedocument.presentationml.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diagrams/layout7.xml" ContentType="application/vnd.openxmlformats-officedocument.drawingml.diagramLayout+xml"/>
  <Override PartName="/ppt/diagrams/data8.xml" ContentType="application/vnd.openxmlformats-officedocument.drawingml.diagramData+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docProps/custom.xml" ContentType="application/vnd.openxmlformats-officedocument.custom-properties+xml"/>
  <Override PartName="/ppt/diagrams/layout3.xml" ContentType="application/vnd.openxmlformats-officedocument.drawingml.diagramLayout+xml"/>
  <Override PartName="/ppt/diagrams/data4.xml" ContentType="application/vnd.openxmlformats-officedocument.drawingml.diagramData+xml"/>
  <Override PartName="/ppt/diagrams/colors8.xml" ContentType="application/vnd.openxmlformats-officedocument.drawingml.diagramColors+xml"/>
  <Override PartName="/ppt/diagrams/drawing9.xml" ContentType="application/vnd.ms-office.drawingml.diagramDrawing+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diagrams/drawing7.xml" ContentType="application/vnd.ms-office.drawingml.diagramDrawing+xml"/>
  <Override PartName="/ppt/diagrams/quickStyle9.xml" ContentType="application/vnd.openxmlformats-officedocument.drawingml.diagramStyl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diagrams/drawing5.xml" ContentType="application/vnd.ms-office.drawingml.diagramDrawing+xml"/>
  <Override PartName="/ppt/diagrams/quickStyle7.xml" ContentType="application/vnd.openxmlformats-officedocument.drawingml.diagramStyle+xml"/>
  <Override PartName="/ppt/diagrams/drawing10.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Override PartName="/ppt/diagrams/colors2.xml" ContentType="application/vnd.openxmlformats-officedocument.drawingml.diagramColors+xml"/>
  <Override PartName="/ppt/diagrams/drawing3.xml" ContentType="application/vnd.ms-office.drawingml.diagramDrawing+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diagrams/colors10.xml" ContentType="application/vnd.openxmlformats-officedocument.drawingml.diagramColor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diagrams/quickStyle1.xml" ContentType="application/vnd.openxmlformats-officedocument.drawingml.diagramStyle+xml"/>
  <Override PartName="/ppt/diagrams/layout8.xml" ContentType="application/vnd.openxmlformats-officedocument.drawingml.diagram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ppt/diagrams/data9.xml" ContentType="application/vnd.openxmlformats-officedocument.drawingml.diagramData+xml"/>
  <Override PartName="/ppt/diagrams/data10.xml" ContentType="application/vnd.openxmlformats-officedocument.drawingml.diagramData+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diagrams/layout4.xml" ContentType="application/vnd.openxmlformats-officedocument.drawingml.diagramLayout+xml"/>
  <Override PartName="/ppt/diagrams/data7.xml" ContentType="application/vnd.openxmlformats-officedocument.drawingml.diagramData+xml"/>
  <Override PartName="/ppt/diagrams/colors9.xml" ContentType="application/vnd.openxmlformats-officedocument.drawingml.diagramColors+xml"/>
  <Override PartName="/ppt/slideLayouts/slideLayout10.xml" ContentType="application/vnd.openxmlformats-officedocument.presentationml.slideLayout+xml"/>
  <Default Extension="vml" ContentType="application/vnd.openxmlformats-officedocument.vmlDrawing"/>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drawing8.xml" ContentType="application/vnd.ms-office.drawingml.diagramDrawing+xml"/>
  <Override PartName="/ppt/diagrams/data3.xml" ContentType="application/vnd.openxmlformats-officedocument.drawingml.diagramData+xml"/>
  <Override PartName="/ppt/diagrams/colors5.xml" ContentType="application/vnd.openxmlformats-officedocument.drawingml.diagramColors+xml"/>
  <Override PartName="/ppt/diagrams/drawing6.xml" ContentType="application/vnd.ms-office.drawingml.diagramDrawing+xml"/>
  <Override PartName="/ppt/diagrams/quickStyle8.xml" ContentType="application/vnd.openxmlformats-officedocument.drawingml.diagramStyle+xml"/>
  <Override PartName="/ppt/diagrams/quickStyle10.xml" ContentType="application/vnd.openxmlformats-officedocument.drawingml.diagramStyle+xml"/>
  <Override PartName="/ppt/slides/slide8.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drawing4.xml" ContentType="application/vnd.ms-office.drawingml.diagramDrawing+xml"/>
  <Override PartName="/ppt/diagrams/quickStyle6.xml" ContentType="application/vnd.openxmlformats-officedocument.drawingml.diagramStyl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814" r:id="rId1"/>
  </p:sldMasterIdLst>
  <p:notesMasterIdLst>
    <p:notesMasterId r:id="rId34"/>
  </p:notesMasterIdLst>
  <p:sldIdLst>
    <p:sldId id="256" r:id="rId2"/>
    <p:sldId id="266" r:id="rId3"/>
    <p:sldId id="289" r:id="rId4"/>
    <p:sldId id="259" r:id="rId5"/>
    <p:sldId id="258" r:id="rId6"/>
    <p:sldId id="261" r:id="rId7"/>
    <p:sldId id="262" r:id="rId8"/>
    <p:sldId id="260" r:id="rId9"/>
    <p:sldId id="263" r:id="rId10"/>
    <p:sldId id="264" r:id="rId11"/>
    <p:sldId id="290" r:id="rId12"/>
    <p:sldId id="267" r:id="rId13"/>
    <p:sldId id="268" r:id="rId14"/>
    <p:sldId id="269" r:id="rId15"/>
    <p:sldId id="270" r:id="rId16"/>
    <p:sldId id="271" r:id="rId17"/>
    <p:sldId id="281" r:id="rId18"/>
    <p:sldId id="282" r:id="rId19"/>
    <p:sldId id="283" r:id="rId20"/>
    <p:sldId id="272" r:id="rId21"/>
    <p:sldId id="276" r:id="rId22"/>
    <p:sldId id="278" r:id="rId23"/>
    <p:sldId id="277" r:id="rId24"/>
    <p:sldId id="279" r:id="rId25"/>
    <p:sldId id="291" r:id="rId26"/>
    <p:sldId id="286" r:id="rId27"/>
    <p:sldId id="280" r:id="rId28"/>
    <p:sldId id="284" r:id="rId29"/>
    <p:sldId id="285" r:id="rId30"/>
    <p:sldId id="287" r:id="rId31"/>
    <p:sldId id="288" r:id="rId32"/>
    <p:sldId id="275" r:id="rId33"/>
  </p:sldIdLst>
  <p:sldSz cx="9144000" cy="6858000" type="screen4x3"/>
  <p:notesSz cx="7302500" cy="9588500"/>
  <p:defaultTextStyle>
    <a:defPPr>
      <a:defRPr lang="pt-PT"/>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9592"/>
    <a:srgbClr val="008582"/>
    <a:srgbClr val="006666"/>
    <a:srgbClr val="006699"/>
    <a:srgbClr val="00CC99"/>
    <a:srgbClr val="38CD31"/>
    <a:srgbClr val="000000"/>
    <a:srgbClr val="777777"/>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seCell>
      <a:tcStyle>
        <a:tcBdr/>
      </a:tcStyle>
    </a:seCell>
    <a:swCell>
      <a:tcStyle>
        <a:tcBdr/>
      </a:tcStyle>
    </a:swCell>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neCell>
      <a:tcStyle>
        <a:tcBdr/>
      </a:tcStyle>
    </a:neCell>
    <a:nwCell>
      <a:tcStyle>
        <a:tcBdr/>
      </a:tcStyle>
    </a:nwCel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seCell>
      <a:tcStyle>
        <a:tcBdr/>
      </a:tcStyle>
    </a:seCell>
    <a:swCell>
      <a:tcStyle>
        <a:tcBdr/>
      </a:tcStyle>
    </a:swCell>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neCell>
      <a:tcStyle>
        <a:tcBdr/>
      </a:tcStyle>
    </a:neCell>
    <a:nwCell>
      <a:tcStyle>
        <a:tcBdr/>
      </a:tcStyle>
    </a:nwCel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2H>
      <a:tcStyle>
        <a:tcBdr/>
      </a:tcStyle>
    </a:band2H>
    <a:band1V>
      <a:tcStyle>
        <a:tcBdr/>
        <a:fill>
          <a:solidFill>
            <a:schemeClr val="lt1">
              <a:alpha val="20000"/>
            </a:schemeClr>
          </a:solidFill>
        </a:fill>
      </a:tcStyle>
    </a:band1V>
    <a:band2V>
      <a:tcStyle>
        <a:tcBdr/>
      </a:tcStyle>
    </a:band2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nwCell>
      <a:tcStyle>
        <a:tcBdr/>
      </a:tcStyle>
    </a:nw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2H>
      <a:tcStyle>
        <a:tcBdr/>
      </a:tcStyle>
    </a:band2H>
    <a:band1V>
      <a:tcStyle>
        <a:tcBdr/>
        <a:fill>
          <a:solidFill>
            <a:schemeClr val="lt1">
              <a:alpha val="20000"/>
            </a:schemeClr>
          </a:solidFill>
        </a:fill>
      </a:tcStyle>
    </a:band1V>
    <a:band2V>
      <a:tcStyle>
        <a:tcBdr/>
      </a:tcStyle>
    </a:band2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nwCell>
      <a:tcStyle>
        <a:tcBdr/>
      </a:tcStyle>
    </a:nwCell>
  </a:tblStyle>
  <a:tblStyle styleId="{5C22544A-7EE6-4342-B048-85BDC9FD1C3A}" styleName="Medium Style 2 - Accent 1">
    <a:wholeTbl>
      <a:tcTxStyle>
        <a:fontRef idx="minor">
          <a:scrgbClr r="0" g="0" b="0"/>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fontRef idx="minor">
          <a:scrgbClr r="0" g="0" b="0"/>
        </a:fontRef>
        <a:schemeClr val="lt1"/>
      </a:tcTxStyle>
      <a:tcStyle>
        <a:tcBdr>
          <a:top>
            <a:ln w="38100" cmpd="sng">
              <a:solidFill>
                <a:schemeClr val="lt1"/>
              </a:solidFill>
            </a:ln>
          </a:top>
        </a:tcBdr>
        <a:fill>
          <a:solidFill>
            <a:schemeClr val="accent1"/>
          </a:solidFill>
        </a:fill>
      </a:tcStyle>
    </a:lastRow>
    <a:seCell>
      <a:tcStyle>
        <a:tcBdr/>
      </a:tcStyle>
    </a:seCell>
    <a:swCell>
      <a:tcStyle>
        <a:tcBdr/>
      </a:tcStyle>
    </a:swCell>
    <a:firstRow>
      <a:tcTxStyle b="on">
        <a:fontRef idx="minor">
          <a:scrgbClr r="0" g="0" b="0"/>
        </a:fontRef>
        <a:schemeClr val="lt1"/>
      </a:tcTxStyle>
      <a:tcStyle>
        <a:tcBdr>
          <a:bottom>
            <a:ln w="38100" cmpd="sng">
              <a:solidFill>
                <a:schemeClr val="lt1"/>
              </a:solidFill>
            </a:ln>
          </a:bottom>
        </a:tcBdr>
        <a:fill>
          <a:solidFill>
            <a:schemeClr val="accent1"/>
          </a:solidFill>
        </a:fill>
      </a:tcStyle>
    </a:firstRow>
    <a:neCell>
      <a:tcStyle>
        <a:tcBdr/>
      </a:tcStyle>
    </a:neCell>
    <a:nwCell>
      <a:tcStyle>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2H>
      <a:tcStyle>
        <a:tcBdr/>
      </a:tcStyle>
    </a:band2H>
    <a:band1V>
      <a:tcStyle>
        <a:tcBdr/>
        <a:fill>
          <a:solidFill>
            <a:schemeClr val="lt1">
              <a:alpha val="20000"/>
            </a:schemeClr>
          </a:solidFill>
        </a:fill>
      </a:tcStyle>
    </a:band1V>
    <a:band2V>
      <a:tcStyle>
        <a:tcBdr/>
      </a:tcStyle>
    </a:band2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nwCell>
      <a:tcStyle>
        <a:tcBdr/>
      </a:tcStyle>
    </a:nw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seCell>
      <a:tcStyle>
        <a:tcBdr/>
      </a:tcStyle>
    </a:seCell>
    <a:swCell>
      <a:tcStyle>
        <a:tcBdr/>
      </a:tcStyle>
    </a:swCell>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neCell>
      <a:tcStyle>
        <a:tcBdr/>
      </a:tcStyle>
    </a:neCell>
    <a:nwCell>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2" d="100"/>
          <a:sy n="82" d="100"/>
        </p:scale>
        <p:origin x="-1818" y="-60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4_1">
  <dgm:title val=""/>
  <dgm:desc val=""/>
  <dgm:catLst>
    <dgm:cat type="accent4" pri="11100"/>
  </dgm:catLst>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4_1">
  <dgm:title val=""/>
  <dgm:desc val=""/>
  <dgm:catLst>
    <dgm:cat type="accent4" pri="11100"/>
  </dgm:catLst>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9284AD-388F-41BB-A718-AE4ACEC3A95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2737AFC-1BC2-477D-997C-B951F430A3DB}">
      <dgm:prSet phldrT="[Text]"/>
      <dgm:spPr>
        <a:solidFill>
          <a:srgbClr val="008582"/>
        </a:solidFill>
      </dgm:spPr>
      <dgm:t>
        <a:bodyPr/>
        <a:lstStyle/>
        <a:p>
          <a:r>
            <a:rPr lang="pt-PT" dirty="0" smtClean="0"/>
            <a:t>Qualidade do Crédito</a:t>
          </a:r>
          <a:endParaRPr lang="en-US" dirty="0"/>
        </a:p>
      </dgm:t>
    </dgm:pt>
    <dgm:pt modelId="{402B38C4-BE75-4896-8514-6EAF5ED86DE2}" type="parTrans" cxnId="{FCD04127-4092-43DD-B9F8-71D44A2D21A2}">
      <dgm:prSet/>
      <dgm:spPr/>
      <dgm:t>
        <a:bodyPr/>
        <a:lstStyle/>
        <a:p>
          <a:endParaRPr lang="en-US"/>
        </a:p>
      </dgm:t>
    </dgm:pt>
    <dgm:pt modelId="{AC067251-A6DC-4F88-B853-0A174ADF75DB}" type="sibTrans" cxnId="{FCD04127-4092-43DD-B9F8-71D44A2D21A2}">
      <dgm:prSet/>
      <dgm:spPr/>
      <dgm:t>
        <a:bodyPr/>
        <a:lstStyle/>
        <a:p>
          <a:endParaRPr lang="en-US"/>
        </a:p>
      </dgm:t>
    </dgm:pt>
    <dgm:pt modelId="{0B9536F4-A7FD-4DE3-86DE-CE52A3FC0E72}">
      <dgm:prSet phldrT="[Text]" custT="1"/>
      <dgm:spPr/>
      <dgm:t>
        <a:bodyPr/>
        <a:lstStyle/>
        <a:p>
          <a:pPr algn="l"/>
          <a:r>
            <a:rPr lang="pt-PT" sz="1800" dirty="0" smtClean="0"/>
            <a:t>O rating de crédito é uma avaliação feita por uma entidade independente sobre a qualidade do crédito de uma pessoa, de uma empresa ou mesmo de um país.</a:t>
          </a:r>
          <a:endParaRPr lang="en-US" sz="1800" dirty="0"/>
        </a:p>
      </dgm:t>
    </dgm:pt>
    <dgm:pt modelId="{C3ABD9C4-0F06-4EE9-920F-A6B6178FC4D1}" type="parTrans" cxnId="{A08A7252-3EFA-4E62-BCE8-99AB792531FB}">
      <dgm:prSet/>
      <dgm:spPr/>
      <dgm:t>
        <a:bodyPr/>
        <a:lstStyle/>
        <a:p>
          <a:endParaRPr lang="en-US"/>
        </a:p>
      </dgm:t>
    </dgm:pt>
    <dgm:pt modelId="{C1DE2736-8BEC-4ABB-AE47-4CC06651816F}" type="sibTrans" cxnId="{A08A7252-3EFA-4E62-BCE8-99AB792531FB}">
      <dgm:prSet/>
      <dgm:spPr/>
      <dgm:t>
        <a:bodyPr/>
        <a:lstStyle/>
        <a:p>
          <a:endParaRPr lang="en-US"/>
        </a:p>
      </dgm:t>
    </dgm:pt>
    <dgm:pt modelId="{E48BECA4-67D7-4062-9690-43C5514F2896}">
      <dgm:prSet phldrT="[Text]"/>
      <dgm:spPr>
        <a:solidFill>
          <a:srgbClr val="008582"/>
        </a:solidFill>
      </dgm:spPr>
      <dgm:t>
        <a:bodyPr/>
        <a:lstStyle/>
        <a:p>
          <a:r>
            <a:rPr lang="pt-PT" dirty="0" smtClean="0"/>
            <a:t>Capacidade de pagar</a:t>
          </a:r>
          <a:endParaRPr lang="en-US" dirty="0"/>
        </a:p>
      </dgm:t>
    </dgm:pt>
    <dgm:pt modelId="{606B12F2-6E23-49CA-8397-90719E9EA71A}" type="parTrans" cxnId="{F0AA8E09-BE77-4A36-B259-D559F6965C26}">
      <dgm:prSet/>
      <dgm:spPr/>
      <dgm:t>
        <a:bodyPr/>
        <a:lstStyle/>
        <a:p>
          <a:endParaRPr lang="en-US"/>
        </a:p>
      </dgm:t>
    </dgm:pt>
    <dgm:pt modelId="{9AF0B8C3-5DD1-45DC-A52E-57D891728849}" type="sibTrans" cxnId="{F0AA8E09-BE77-4A36-B259-D559F6965C26}">
      <dgm:prSet/>
      <dgm:spPr/>
      <dgm:t>
        <a:bodyPr/>
        <a:lstStyle/>
        <a:p>
          <a:endParaRPr lang="en-US"/>
        </a:p>
      </dgm:t>
    </dgm:pt>
    <dgm:pt modelId="{387C9CC8-5E1C-4B44-8E3E-4525D89BBB8F}">
      <dgm:prSet phldrT="[Text]" custT="1"/>
      <dgm:spPr/>
      <dgm:t>
        <a:bodyPr/>
        <a:lstStyle/>
        <a:p>
          <a:r>
            <a:rPr lang="pt-PT" sz="1600" dirty="0" smtClean="0"/>
            <a:t>O rating de crédito informa, de uma forma simples – expressa numa notação fácil de perceber pelos utentes da informação - acerca da capacidade provável de o devedor pagar o empréstimo (pagar os juros e reembolsar o capital).</a:t>
          </a:r>
          <a:endParaRPr lang="en-US" sz="1600" dirty="0"/>
        </a:p>
      </dgm:t>
    </dgm:pt>
    <dgm:pt modelId="{98612A45-6E5D-426D-8E22-2D676DA614B3}" type="parTrans" cxnId="{7B926A44-41E5-48E2-8E58-4AB5AF2899A7}">
      <dgm:prSet/>
      <dgm:spPr/>
      <dgm:t>
        <a:bodyPr/>
        <a:lstStyle/>
        <a:p>
          <a:endParaRPr lang="en-US"/>
        </a:p>
      </dgm:t>
    </dgm:pt>
    <dgm:pt modelId="{AF67F033-6A8D-4A41-B703-68FCB8295B0D}" type="sibTrans" cxnId="{7B926A44-41E5-48E2-8E58-4AB5AF2899A7}">
      <dgm:prSet/>
      <dgm:spPr/>
      <dgm:t>
        <a:bodyPr/>
        <a:lstStyle/>
        <a:p>
          <a:endParaRPr lang="en-US"/>
        </a:p>
      </dgm:t>
    </dgm:pt>
    <dgm:pt modelId="{7799AD72-225C-4733-9F70-42B285863515}">
      <dgm:prSet phldrT="[Text]" custT="1"/>
      <dgm:spPr/>
      <dgm:t>
        <a:bodyPr/>
        <a:lstStyle/>
        <a:p>
          <a:r>
            <a:rPr lang="pt-PT" sz="1600" dirty="0" smtClean="0"/>
            <a:t>O rating de crédito informa o credor acerca do risco de default de um crédito/entidade.</a:t>
          </a:r>
          <a:endParaRPr lang="en-US" sz="1600" dirty="0"/>
        </a:p>
      </dgm:t>
    </dgm:pt>
    <dgm:pt modelId="{2028E0B6-86E7-4CC6-8F45-5864A186288D}" type="parTrans" cxnId="{7465CA7A-EEB6-4F97-94B1-97102D345DF9}">
      <dgm:prSet/>
      <dgm:spPr/>
      <dgm:t>
        <a:bodyPr/>
        <a:lstStyle/>
        <a:p>
          <a:endParaRPr lang="en-US"/>
        </a:p>
      </dgm:t>
    </dgm:pt>
    <dgm:pt modelId="{3E0DA669-C4CB-4E52-BCA1-65DB34377246}" type="sibTrans" cxnId="{7465CA7A-EEB6-4F97-94B1-97102D345DF9}">
      <dgm:prSet/>
      <dgm:spPr/>
      <dgm:t>
        <a:bodyPr/>
        <a:lstStyle/>
        <a:p>
          <a:endParaRPr lang="en-US"/>
        </a:p>
      </dgm:t>
    </dgm:pt>
    <dgm:pt modelId="{1123A4A2-B982-41D2-B1E0-D59683E4006D}">
      <dgm:prSet phldrT="[Text]" custT="1"/>
      <dgm:spPr/>
      <dgm:t>
        <a:bodyPr/>
        <a:lstStyle/>
        <a:p>
          <a:pPr algn="l"/>
          <a:endParaRPr lang="en-US" sz="1800" dirty="0"/>
        </a:p>
      </dgm:t>
    </dgm:pt>
    <dgm:pt modelId="{6D590294-4635-4260-AD2D-046CB0B601FA}" type="parTrans" cxnId="{C0449BE4-0211-41F3-9F5B-32A517741C43}">
      <dgm:prSet/>
      <dgm:spPr/>
      <dgm:t>
        <a:bodyPr/>
        <a:lstStyle/>
        <a:p>
          <a:endParaRPr lang="en-US"/>
        </a:p>
      </dgm:t>
    </dgm:pt>
    <dgm:pt modelId="{842608B8-1CDA-42F7-AA9B-54E4628FC101}" type="sibTrans" cxnId="{C0449BE4-0211-41F3-9F5B-32A517741C43}">
      <dgm:prSet/>
      <dgm:spPr/>
      <dgm:t>
        <a:bodyPr/>
        <a:lstStyle/>
        <a:p>
          <a:endParaRPr lang="en-US"/>
        </a:p>
      </dgm:t>
    </dgm:pt>
    <dgm:pt modelId="{E81A8145-A5BC-4A2B-ABEB-972D3A409761}" type="pres">
      <dgm:prSet presAssocID="{8C9284AD-388F-41BB-A718-AE4ACEC3A953}" presName="linear" presStyleCnt="0">
        <dgm:presLayoutVars>
          <dgm:animLvl val="lvl"/>
          <dgm:resizeHandles val="exact"/>
        </dgm:presLayoutVars>
      </dgm:prSet>
      <dgm:spPr/>
      <dgm:t>
        <a:bodyPr/>
        <a:lstStyle/>
        <a:p>
          <a:endParaRPr lang="en-US"/>
        </a:p>
      </dgm:t>
    </dgm:pt>
    <dgm:pt modelId="{8034FE14-6E25-4459-ABD0-B7FE53C203D9}" type="pres">
      <dgm:prSet presAssocID="{B2737AFC-1BC2-477D-997C-B951F430A3DB}" presName="parentText" presStyleLbl="node1" presStyleIdx="0" presStyleCnt="2">
        <dgm:presLayoutVars>
          <dgm:chMax val="0"/>
          <dgm:bulletEnabled val="1"/>
        </dgm:presLayoutVars>
      </dgm:prSet>
      <dgm:spPr/>
      <dgm:t>
        <a:bodyPr/>
        <a:lstStyle/>
        <a:p>
          <a:endParaRPr lang="en-US"/>
        </a:p>
      </dgm:t>
    </dgm:pt>
    <dgm:pt modelId="{2E79B3AF-3856-4AC9-8EB3-FCCFDDCB7277}" type="pres">
      <dgm:prSet presAssocID="{B2737AFC-1BC2-477D-997C-B951F430A3DB}" presName="childText" presStyleLbl="revTx" presStyleIdx="0" presStyleCnt="2">
        <dgm:presLayoutVars>
          <dgm:bulletEnabled val="1"/>
        </dgm:presLayoutVars>
      </dgm:prSet>
      <dgm:spPr/>
      <dgm:t>
        <a:bodyPr/>
        <a:lstStyle/>
        <a:p>
          <a:endParaRPr lang="en-US"/>
        </a:p>
      </dgm:t>
    </dgm:pt>
    <dgm:pt modelId="{84299147-AC37-4678-A1D5-679330AF4CBD}" type="pres">
      <dgm:prSet presAssocID="{E48BECA4-67D7-4062-9690-43C5514F2896}" presName="parentText" presStyleLbl="node1" presStyleIdx="1" presStyleCnt="2">
        <dgm:presLayoutVars>
          <dgm:chMax val="0"/>
          <dgm:bulletEnabled val="1"/>
        </dgm:presLayoutVars>
      </dgm:prSet>
      <dgm:spPr/>
      <dgm:t>
        <a:bodyPr/>
        <a:lstStyle/>
        <a:p>
          <a:endParaRPr lang="en-US"/>
        </a:p>
      </dgm:t>
    </dgm:pt>
    <dgm:pt modelId="{2B605F30-D0C5-4212-B0ED-F369D16801F5}" type="pres">
      <dgm:prSet presAssocID="{E48BECA4-67D7-4062-9690-43C5514F2896}" presName="childText" presStyleLbl="revTx" presStyleIdx="1" presStyleCnt="2" custLinFactNeighborY="10295">
        <dgm:presLayoutVars>
          <dgm:bulletEnabled val="1"/>
        </dgm:presLayoutVars>
      </dgm:prSet>
      <dgm:spPr/>
      <dgm:t>
        <a:bodyPr/>
        <a:lstStyle/>
        <a:p>
          <a:endParaRPr lang="en-US"/>
        </a:p>
      </dgm:t>
    </dgm:pt>
  </dgm:ptLst>
  <dgm:cxnLst>
    <dgm:cxn modelId="{91E16147-AD68-4768-BDF1-5C8EC109236B}" type="presOf" srcId="{0B9536F4-A7FD-4DE3-86DE-CE52A3FC0E72}" destId="{2E79B3AF-3856-4AC9-8EB3-FCCFDDCB7277}" srcOrd="0" destOrd="0" presId="urn:microsoft.com/office/officeart/2005/8/layout/vList2"/>
    <dgm:cxn modelId="{322896E9-97C3-42C6-81E9-045E4620F8F8}" type="presOf" srcId="{387C9CC8-5E1C-4B44-8E3E-4525D89BBB8F}" destId="{2B605F30-D0C5-4212-B0ED-F369D16801F5}" srcOrd="0" destOrd="0" presId="urn:microsoft.com/office/officeart/2005/8/layout/vList2"/>
    <dgm:cxn modelId="{C0449BE4-0211-41F3-9F5B-32A517741C43}" srcId="{B2737AFC-1BC2-477D-997C-B951F430A3DB}" destId="{1123A4A2-B982-41D2-B1E0-D59683E4006D}" srcOrd="1" destOrd="0" parTransId="{6D590294-4635-4260-AD2D-046CB0B601FA}" sibTransId="{842608B8-1CDA-42F7-AA9B-54E4628FC101}"/>
    <dgm:cxn modelId="{F0AA8E09-BE77-4A36-B259-D559F6965C26}" srcId="{8C9284AD-388F-41BB-A718-AE4ACEC3A953}" destId="{E48BECA4-67D7-4062-9690-43C5514F2896}" srcOrd="1" destOrd="0" parTransId="{606B12F2-6E23-49CA-8397-90719E9EA71A}" sibTransId="{9AF0B8C3-5DD1-45DC-A52E-57D891728849}"/>
    <dgm:cxn modelId="{A08A7252-3EFA-4E62-BCE8-99AB792531FB}" srcId="{B2737AFC-1BC2-477D-997C-B951F430A3DB}" destId="{0B9536F4-A7FD-4DE3-86DE-CE52A3FC0E72}" srcOrd="0" destOrd="0" parTransId="{C3ABD9C4-0F06-4EE9-920F-A6B6178FC4D1}" sibTransId="{C1DE2736-8BEC-4ABB-AE47-4CC06651816F}"/>
    <dgm:cxn modelId="{7B926A44-41E5-48E2-8E58-4AB5AF2899A7}" srcId="{E48BECA4-67D7-4062-9690-43C5514F2896}" destId="{387C9CC8-5E1C-4B44-8E3E-4525D89BBB8F}" srcOrd="0" destOrd="0" parTransId="{98612A45-6E5D-426D-8E22-2D676DA614B3}" sibTransId="{AF67F033-6A8D-4A41-B703-68FCB8295B0D}"/>
    <dgm:cxn modelId="{7465CA7A-EEB6-4F97-94B1-97102D345DF9}" srcId="{E48BECA4-67D7-4062-9690-43C5514F2896}" destId="{7799AD72-225C-4733-9F70-42B285863515}" srcOrd="1" destOrd="0" parTransId="{2028E0B6-86E7-4CC6-8F45-5864A186288D}" sibTransId="{3E0DA669-C4CB-4E52-BCA1-65DB34377246}"/>
    <dgm:cxn modelId="{A232BFB1-0F75-4B43-A203-3B69A18496CD}" type="presOf" srcId="{B2737AFC-1BC2-477D-997C-B951F430A3DB}" destId="{8034FE14-6E25-4459-ABD0-B7FE53C203D9}" srcOrd="0" destOrd="0" presId="urn:microsoft.com/office/officeart/2005/8/layout/vList2"/>
    <dgm:cxn modelId="{FCD04127-4092-43DD-B9F8-71D44A2D21A2}" srcId="{8C9284AD-388F-41BB-A718-AE4ACEC3A953}" destId="{B2737AFC-1BC2-477D-997C-B951F430A3DB}" srcOrd="0" destOrd="0" parTransId="{402B38C4-BE75-4896-8514-6EAF5ED86DE2}" sibTransId="{AC067251-A6DC-4F88-B853-0A174ADF75DB}"/>
    <dgm:cxn modelId="{62B3744F-0450-4161-8C92-10299F63A044}" type="presOf" srcId="{7799AD72-225C-4733-9F70-42B285863515}" destId="{2B605F30-D0C5-4212-B0ED-F369D16801F5}" srcOrd="0" destOrd="1" presId="urn:microsoft.com/office/officeart/2005/8/layout/vList2"/>
    <dgm:cxn modelId="{818246BF-F432-4DCF-8713-978D63ADAB6E}" type="presOf" srcId="{E48BECA4-67D7-4062-9690-43C5514F2896}" destId="{84299147-AC37-4678-A1D5-679330AF4CBD}" srcOrd="0" destOrd="0" presId="urn:microsoft.com/office/officeart/2005/8/layout/vList2"/>
    <dgm:cxn modelId="{B00218D7-161B-41ED-A762-D43AEE4A1392}" type="presOf" srcId="{8C9284AD-388F-41BB-A718-AE4ACEC3A953}" destId="{E81A8145-A5BC-4A2B-ABEB-972D3A409761}" srcOrd="0" destOrd="0" presId="urn:microsoft.com/office/officeart/2005/8/layout/vList2"/>
    <dgm:cxn modelId="{C550E57F-1AEA-45F3-8A89-36C2DCE70435}" type="presOf" srcId="{1123A4A2-B982-41D2-B1E0-D59683E4006D}" destId="{2E79B3AF-3856-4AC9-8EB3-FCCFDDCB7277}" srcOrd="0" destOrd="1" presId="urn:microsoft.com/office/officeart/2005/8/layout/vList2"/>
    <dgm:cxn modelId="{4F072DE2-5C81-4E7E-BEF7-DCEA742204C5}" type="presParOf" srcId="{E81A8145-A5BC-4A2B-ABEB-972D3A409761}" destId="{8034FE14-6E25-4459-ABD0-B7FE53C203D9}" srcOrd="0" destOrd="0" presId="urn:microsoft.com/office/officeart/2005/8/layout/vList2"/>
    <dgm:cxn modelId="{2CD04074-5A1A-4044-82DD-102E98F436AA}" type="presParOf" srcId="{E81A8145-A5BC-4A2B-ABEB-972D3A409761}" destId="{2E79B3AF-3856-4AC9-8EB3-FCCFDDCB7277}" srcOrd="1" destOrd="0" presId="urn:microsoft.com/office/officeart/2005/8/layout/vList2"/>
    <dgm:cxn modelId="{EFD2143A-22EC-4690-9B09-2AF91DDA8526}" type="presParOf" srcId="{E81A8145-A5BC-4A2B-ABEB-972D3A409761}" destId="{84299147-AC37-4678-A1D5-679330AF4CBD}" srcOrd="2" destOrd="0" presId="urn:microsoft.com/office/officeart/2005/8/layout/vList2"/>
    <dgm:cxn modelId="{B0EB541A-F936-4A0D-AF29-5DF9E87A134A}" type="presParOf" srcId="{E81A8145-A5BC-4A2B-ABEB-972D3A409761}" destId="{2B605F30-D0C5-4212-B0ED-F369D16801F5}" srcOrd="3"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90615C2-098F-4911-8816-2209D4A753B7}" type="doc">
      <dgm:prSet loTypeId="urn:microsoft.com/office/officeart/2005/8/layout/arrow3" loCatId="relationship" qsTypeId="urn:microsoft.com/office/officeart/2005/8/quickstyle/simple2" qsCatId="simple" csTypeId="urn:microsoft.com/office/officeart/2005/8/colors/accent1_2" csCatId="accent1" phldr="1"/>
      <dgm:spPr/>
      <dgm:t>
        <a:bodyPr/>
        <a:lstStyle/>
        <a:p>
          <a:endParaRPr lang="en-US"/>
        </a:p>
      </dgm:t>
    </dgm:pt>
    <dgm:pt modelId="{10C2F9E2-A83E-4B0F-A18B-2CB2F7122B6A}">
      <dgm:prSet phldrT="[Text]"/>
      <dgm:spPr/>
      <dgm:t>
        <a:bodyPr/>
        <a:lstStyle/>
        <a:p>
          <a:r>
            <a:rPr lang="pt-PT" dirty="0" smtClean="0"/>
            <a:t>Maior Recompensa</a:t>
          </a:r>
        </a:p>
      </dgm:t>
    </dgm:pt>
    <dgm:pt modelId="{16E5F68A-4C4C-4CD6-B8E9-86B734D13C57}" type="parTrans" cxnId="{34E5B71C-04A0-465D-9718-6BD73692694F}">
      <dgm:prSet/>
      <dgm:spPr/>
      <dgm:t>
        <a:bodyPr/>
        <a:lstStyle/>
        <a:p>
          <a:endParaRPr lang="en-US"/>
        </a:p>
      </dgm:t>
    </dgm:pt>
    <dgm:pt modelId="{95BCDD3E-9EFA-43A6-ABEA-8901A634F665}" type="sibTrans" cxnId="{34E5B71C-04A0-465D-9718-6BD73692694F}">
      <dgm:prSet/>
      <dgm:spPr/>
      <dgm:t>
        <a:bodyPr/>
        <a:lstStyle/>
        <a:p>
          <a:endParaRPr lang="en-US"/>
        </a:p>
      </dgm:t>
    </dgm:pt>
    <dgm:pt modelId="{6BE79A04-B20C-4269-90EE-30C8FAC3FF8B}">
      <dgm:prSet phldrT="[Text]"/>
      <dgm:spPr/>
      <dgm:t>
        <a:bodyPr/>
        <a:lstStyle/>
        <a:p>
          <a:r>
            <a:rPr lang="pt-PT" dirty="0" smtClean="0"/>
            <a:t>Maior Risco</a:t>
          </a:r>
          <a:endParaRPr lang="en-US" dirty="0"/>
        </a:p>
      </dgm:t>
    </dgm:pt>
    <dgm:pt modelId="{A73E932F-AA24-427D-828F-F6A4BAEFFE4A}" type="parTrans" cxnId="{77E4C628-154C-4031-931A-9AD6A5FE0BC4}">
      <dgm:prSet/>
      <dgm:spPr/>
      <dgm:t>
        <a:bodyPr/>
        <a:lstStyle/>
        <a:p>
          <a:endParaRPr lang="en-US"/>
        </a:p>
      </dgm:t>
    </dgm:pt>
    <dgm:pt modelId="{DAEB011C-E2D3-4C32-BBA3-E97D74740E3B}" type="sibTrans" cxnId="{77E4C628-154C-4031-931A-9AD6A5FE0BC4}">
      <dgm:prSet/>
      <dgm:spPr/>
      <dgm:t>
        <a:bodyPr/>
        <a:lstStyle/>
        <a:p>
          <a:endParaRPr lang="en-US"/>
        </a:p>
      </dgm:t>
    </dgm:pt>
    <dgm:pt modelId="{A99706CF-84B6-4C2D-A7A4-1204EF453203}" type="pres">
      <dgm:prSet presAssocID="{590615C2-098F-4911-8816-2209D4A753B7}" presName="compositeShape" presStyleCnt="0">
        <dgm:presLayoutVars>
          <dgm:chMax val="2"/>
          <dgm:dir/>
          <dgm:resizeHandles val="exact"/>
        </dgm:presLayoutVars>
      </dgm:prSet>
      <dgm:spPr/>
      <dgm:t>
        <a:bodyPr/>
        <a:lstStyle/>
        <a:p>
          <a:endParaRPr lang="en-US"/>
        </a:p>
      </dgm:t>
    </dgm:pt>
    <dgm:pt modelId="{F01377CC-2FC6-4425-9B0C-5765C16F32F8}" type="pres">
      <dgm:prSet presAssocID="{590615C2-098F-4911-8816-2209D4A753B7}" presName="divider" presStyleLbl="fgShp" presStyleIdx="0" presStyleCnt="1"/>
      <dgm:spPr>
        <a:solidFill>
          <a:srgbClr val="009592"/>
        </a:solidFill>
      </dgm:spPr>
    </dgm:pt>
    <dgm:pt modelId="{45A92D82-86D9-4509-90D2-4ECF4BF35005}" type="pres">
      <dgm:prSet presAssocID="{10C2F9E2-A83E-4B0F-A18B-2CB2F7122B6A}" presName="downArrow" presStyleLbl="node1" presStyleIdx="0" presStyleCnt="2" custScaleX="124527"/>
      <dgm:spPr>
        <a:solidFill>
          <a:srgbClr val="008582"/>
        </a:solidFill>
      </dgm:spPr>
    </dgm:pt>
    <dgm:pt modelId="{CE76CD23-36CA-460B-B970-6667E2C1CD4A}" type="pres">
      <dgm:prSet presAssocID="{10C2F9E2-A83E-4B0F-A18B-2CB2F7122B6A}" presName="downArrowText" presStyleLbl="revTx" presStyleIdx="0" presStyleCnt="2">
        <dgm:presLayoutVars>
          <dgm:bulletEnabled val="1"/>
        </dgm:presLayoutVars>
      </dgm:prSet>
      <dgm:spPr/>
      <dgm:t>
        <a:bodyPr/>
        <a:lstStyle/>
        <a:p>
          <a:endParaRPr lang="en-US"/>
        </a:p>
      </dgm:t>
    </dgm:pt>
    <dgm:pt modelId="{C435360C-5A84-4F15-AFBF-7FC20FB73314}" type="pres">
      <dgm:prSet presAssocID="{6BE79A04-B20C-4269-90EE-30C8FAC3FF8B}" presName="upArrow" presStyleLbl="node1" presStyleIdx="1" presStyleCnt="2" custScaleX="116296"/>
      <dgm:spPr>
        <a:solidFill>
          <a:srgbClr val="008582"/>
        </a:solidFill>
      </dgm:spPr>
    </dgm:pt>
    <dgm:pt modelId="{B360B7AA-27D2-453A-9074-8E615ABC09B8}" type="pres">
      <dgm:prSet presAssocID="{6BE79A04-B20C-4269-90EE-30C8FAC3FF8B}" presName="upArrowText" presStyleLbl="revTx" presStyleIdx="1" presStyleCnt="2">
        <dgm:presLayoutVars>
          <dgm:bulletEnabled val="1"/>
        </dgm:presLayoutVars>
      </dgm:prSet>
      <dgm:spPr/>
      <dgm:t>
        <a:bodyPr/>
        <a:lstStyle/>
        <a:p>
          <a:endParaRPr lang="en-US"/>
        </a:p>
      </dgm:t>
    </dgm:pt>
  </dgm:ptLst>
  <dgm:cxnLst>
    <dgm:cxn modelId="{F2D7A92F-C78C-4C63-8C43-0114DC3391C5}" type="presOf" srcId="{10C2F9E2-A83E-4B0F-A18B-2CB2F7122B6A}" destId="{CE76CD23-36CA-460B-B970-6667E2C1CD4A}" srcOrd="0" destOrd="0" presId="urn:microsoft.com/office/officeart/2005/8/layout/arrow3"/>
    <dgm:cxn modelId="{77E4C628-154C-4031-931A-9AD6A5FE0BC4}" srcId="{590615C2-098F-4911-8816-2209D4A753B7}" destId="{6BE79A04-B20C-4269-90EE-30C8FAC3FF8B}" srcOrd="1" destOrd="0" parTransId="{A73E932F-AA24-427D-828F-F6A4BAEFFE4A}" sibTransId="{DAEB011C-E2D3-4C32-BBA3-E97D74740E3B}"/>
    <dgm:cxn modelId="{2AB1A1FB-8E6A-4E94-A1B9-D62A048A53C5}" type="presOf" srcId="{590615C2-098F-4911-8816-2209D4A753B7}" destId="{A99706CF-84B6-4C2D-A7A4-1204EF453203}" srcOrd="0" destOrd="0" presId="urn:microsoft.com/office/officeart/2005/8/layout/arrow3"/>
    <dgm:cxn modelId="{34E5B71C-04A0-465D-9718-6BD73692694F}" srcId="{590615C2-098F-4911-8816-2209D4A753B7}" destId="{10C2F9E2-A83E-4B0F-A18B-2CB2F7122B6A}" srcOrd="0" destOrd="0" parTransId="{16E5F68A-4C4C-4CD6-B8E9-86B734D13C57}" sibTransId="{95BCDD3E-9EFA-43A6-ABEA-8901A634F665}"/>
    <dgm:cxn modelId="{48259AF5-D258-4FA1-AD55-6083ED7CE371}" type="presOf" srcId="{6BE79A04-B20C-4269-90EE-30C8FAC3FF8B}" destId="{B360B7AA-27D2-453A-9074-8E615ABC09B8}" srcOrd="0" destOrd="0" presId="urn:microsoft.com/office/officeart/2005/8/layout/arrow3"/>
    <dgm:cxn modelId="{F6741CAF-4455-44DA-8E47-6DAFF4FE804C}" type="presParOf" srcId="{A99706CF-84B6-4C2D-A7A4-1204EF453203}" destId="{F01377CC-2FC6-4425-9B0C-5765C16F32F8}" srcOrd="0" destOrd="0" presId="urn:microsoft.com/office/officeart/2005/8/layout/arrow3"/>
    <dgm:cxn modelId="{67B30F71-8659-4C37-8874-9435E16BDB6B}" type="presParOf" srcId="{A99706CF-84B6-4C2D-A7A4-1204EF453203}" destId="{45A92D82-86D9-4509-90D2-4ECF4BF35005}" srcOrd="1" destOrd="0" presId="urn:microsoft.com/office/officeart/2005/8/layout/arrow3"/>
    <dgm:cxn modelId="{442CE52E-A1DC-4F9B-BA6C-072FF1995572}" type="presParOf" srcId="{A99706CF-84B6-4C2D-A7A4-1204EF453203}" destId="{CE76CD23-36CA-460B-B970-6667E2C1CD4A}" srcOrd="2" destOrd="0" presId="urn:microsoft.com/office/officeart/2005/8/layout/arrow3"/>
    <dgm:cxn modelId="{10FDB190-E610-4A8F-B11A-C217973EEDB8}" type="presParOf" srcId="{A99706CF-84B6-4C2D-A7A4-1204EF453203}" destId="{C435360C-5A84-4F15-AFBF-7FC20FB73314}" srcOrd="3" destOrd="0" presId="urn:microsoft.com/office/officeart/2005/8/layout/arrow3"/>
    <dgm:cxn modelId="{CDCD4115-5E5D-4E39-B939-04400F982648}" type="presParOf" srcId="{A99706CF-84B6-4C2D-A7A4-1204EF453203}" destId="{B360B7AA-27D2-453A-9074-8E615ABC09B8}" srcOrd="4" destOrd="0" presId="urn:microsoft.com/office/officeart/2005/8/layout/arrow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2DD4EED-F579-4F93-A68B-7584D853A2E5}" type="doc">
      <dgm:prSet loTypeId="urn:microsoft.com/office/officeart/2005/8/layout/radial4" loCatId="relationship" qsTypeId="urn:microsoft.com/office/officeart/2005/8/quickstyle/simple1" qsCatId="simple" csTypeId="urn:microsoft.com/office/officeart/2005/8/colors/accent4_1" csCatId="accent4" phldr="1"/>
      <dgm:spPr/>
      <dgm:t>
        <a:bodyPr/>
        <a:lstStyle/>
        <a:p>
          <a:endParaRPr lang="en-US"/>
        </a:p>
      </dgm:t>
    </dgm:pt>
    <dgm:pt modelId="{1410BACE-0142-4C2A-A9CB-5A91A1AF93A8}">
      <dgm:prSet phldrT="[Text]"/>
      <dgm:spPr>
        <a:solidFill>
          <a:srgbClr val="009592"/>
        </a:solidFill>
        <a:ln>
          <a:solidFill>
            <a:schemeClr val="accent1"/>
          </a:solidFill>
        </a:ln>
      </dgm:spPr>
      <dgm:t>
        <a:bodyPr/>
        <a:lstStyle/>
        <a:p>
          <a:r>
            <a:rPr lang="pt-PT" b="1" dirty="0" smtClean="0">
              <a:solidFill>
                <a:schemeClr val="bg1">
                  <a:lumMod val="95000"/>
                </a:schemeClr>
              </a:solidFill>
            </a:rPr>
            <a:t>Uma resposta à procura de informações que permitam diferenciar a qualidade de crédito</a:t>
          </a:r>
          <a:endParaRPr lang="en-US" b="1" dirty="0">
            <a:solidFill>
              <a:schemeClr val="bg1">
                <a:lumMod val="95000"/>
              </a:schemeClr>
            </a:solidFill>
          </a:endParaRPr>
        </a:p>
      </dgm:t>
    </dgm:pt>
    <dgm:pt modelId="{9D0B0B3C-7503-476E-A929-B76595FC9C66}" type="parTrans" cxnId="{0F5ED931-0C73-409D-98E7-2434242B3BBF}">
      <dgm:prSet/>
      <dgm:spPr/>
      <dgm:t>
        <a:bodyPr/>
        <a:lstStyle/>
        <a:p>
          <a:endParaRPr lang="en-US"/>
        </a:p>
      </dgm:t>
    </dgm:pt>
    <dgm:pt modelId="{2C590A83-4CB3-4574-BEF3-65CEB37AA67E}" type="sibTrans" cxnId="{0F5ED931-0C73-409D-98E7-2434242B3BBF}">
      <dgm:prSet/>
      <dgm:spPr/>
      <dgm:t>
        <a:bodyPr/>
        <a:lstStyle/>
        <a:p>
          <a:endParaRPr lang="en-US"/>
        </a:p>
      </dgm:t>
    </dgm:pt>
    <dgm:pt modelId="{841C4807-BD22-4AFC-9A7E-47872D0EA304}">
      <dgm:prSet phldrT="[Text]"/>
      <dgm:spPr>
        <a:ln>
          <a:solidFill>
            <a:schemeClr val="accent1"/>
          </a:solidFill>
        </a:ln>
      </dgm:spPr>
      <dgm:t>
        <a:bodyPr/>
        <a:lstStyle/>
        <a:p>
          <a:r>
            <a:rPr lang="pt-PT" b="1" dirty="0" smtClean="0"/>
            <a:t>Um indicador de risco de crédito fácil de usar</a:t>
          </a:r>
          <a:endParaRPr lang="en-US" dirty="0"/>
        </a:p>
      </dgm:t>
    </dgm:pt>
    <dgm:pt modelId="{B5AFA5B9-5BF9-4F13-8E5A-36B3F4E2CE2D}" type="parTrans" cxnId="{D94F6162-58FB-4C63-9D3C-4D93BA9E57F8}">
      <dgm:prSet/>
      <dgm:spPr/>
      <dgm:t>
        <a:bodyPr/>
        <a:lstStyle/>
        <a:p>
          <a:endParaRPr lang="en-US"/>
        </a:p>
      </dgm:t>
    </dgm:pt>
    <dgm:pt modelId="{1E50A191-60E4-41AC-844A-3C7B19BEA2AA}" type="sibTrans" cxnId="{D94F6162-58FB-4C63-9D3C-4D93BA9E57F8}">
      <dgm:prSet/>
      <dgm:spPr/>
      <dgm:t>
        <a:bodyPr/>
        <a:lstStyle/>
        <a:p>
          <a:endParaRPr lang="en-US"/>
        </a:p>
      </dgm:t>
    </dgm:pt>
    <dgm:pt modelId="{24426BB6-ACC1-4DA2-9D27-760A754E2A5D}">
      <dgm:prSet phldrT="[Text]" custT="1"/>
      <dgm:spPr>
        <a:ln>
          <a:solidFill>
            <a:srgbClr val="009592"/>
          </a:solidFill>
        </a:ln>
      </dgm:spPr>
      <dgm:t>
        <a:bodyPr/>
        <a:lstStyle/>
        <a:p>
          <a:r>
            <a:rPr lang="pt-PT" sz="700" b="1" dirty="0" smtClean="0"/>
            <a:t>Uma avaliação específica de um instrumento de dívida</a:t>
          </a:r>
        </a:p>
        <a:p>
          <a:r>
            <a:rPr lang="pt-PT" sz="700" b="0" dirty="0" smtClean="0"/>
            <a:t>(notação de instrumento)</a:t>
          </a:r>
          <a:endParaRPr lang="en-US" sz="700" b="0" dirty="0"/>
        </a:p>
      </dgm:t>
    </dgm:pt>
    <dgm:pt modelId="{5855E474-ACCB-41BD-8117-EB1B4BEB7BF3}" type="parTrans" cxnId="{D6554DA6-518E-4613-9539-8CB2CD2A12D3}">
      <dgm:prSet/>
      <dgm:spPr/>
      <dgm:t>
        <a:bodyPr/>
        <a:lstStyle/>
        <a:p>
          <a:endParaRPr lang="en-US"/>
        </a:p>
      </dgm:t>
    </dgm:pt>
    <dgm:pt modelId="{E88CAA2C-D80C-43BA-ABBC-96ED0E505293}" type="sibTrans" cxnId="{D6554DA6-518E-4613-9539-8CB2CD2A12D3}">
      <dgm:prSet/>
      <dgm:spPr/>
      <dgm:t>
        <a:bodyPr/>
        <a:lstStyle/>
        <a:p>
          <a:endParaRPr lang="en-US"/>
        </a:p>
      </dgm:t>
    </dgm:pt>
    <dgm:pt modelId="{5738EB61-7A77-47FF-A450-D859B9CB32A8}">
      <dgm:prSet phldrT="[Text]"/>
      <dgm:spPr>
        <a:solidFill>
          <a:schemeClr val="bg1"/>
        </a:solidFill>
        <a:ln>
          <a:solidFill>
            <a:srgbClr val="009592"/>
          </a:solidFill>
        </a:ln>
      </dgm:spPr>
      <dgm:t>
        <a:bodyPr/>
        <a:lstStyle/>
        <a:p>
          <a:r>
            <a:rPr lang="pt-PT" b="1" dirty="0" smtClean="0"/>
            <a:t>Uma opinião actualizada sobre a qualidade de crédito de uma entidade</a:t>
          </a:r>
          <a:endParaRPr lang="en-US" dirty="0"/>
        </a:p>
      </dgm:t>
    </dgm:pt>
    <dgm:pt modelId="{A4EBCD39-1620-4600-BCC4-B86444363C6E}" type="parTrans" cxnId="{1DAD72FD-6731-4679-8094-4963F6164A3E}">
      <dgm:prSet/>
      <dgm:spPr/>
      <dgm:t>
        <a:bodyPr/>
        <a:lstStyle/>
        <a:p>
          <a:endParaRPr lang="en-US"/>
        </a:p>
      </dgm:t>
    </dgm:pt>
    <dgm:pt modelId="{0124331A-B95C-43D3-8C32-41B730241AF9}" type="sibTrans" cxnId="{1DAD72FD-6731-4679-8094-4963F6164A3E}">
      <dgm:prSet/>
      <dgm:spPr/>
      <dgm:t>
        <a:bodyPr/>
        <a:lstStyle/>
        <a:p>
          <a:endParaRPr lang="en-US"/>
        </a:p>
      </dgm:t>
    </dgm:pt>
    <dgm:pt modelId="{29D3CCF4-5015-44D8-9502-8BD579306195}">
      <dgm:prSet phldrT="[Text]"/>
      <dgm:spPr>
        <a:ln>
          <a:solidFill>
            <a:schemeClr val="accent1"/>
          </a:solidFill>
        </a:ln>
      </dgm:spPr>
      <dgm:t>
        <a:bodyPr/>
        <a:lstStyle/>
        <a:p>
          <a:r>
            <a:rPr lang="pt-PT" b="1" dirty="0" smtClean="0"/>
            <a:t>Uma ferramenta de price-discovery</a:t>
          </a:r>
          <a:endParaRPr lang="en-US" b="0" dirty="0"/>
        </a:p>
      </dgm:t>
    </dgm:pt>
    <dgm:pt modelId="{FE4169D9-1894-44B0-9CF7-295EA306872F}" type="parTrans" cxnId="{654774FB-EF52-49D7-A49E-4C02E50F5170}">
      <dgm:prSet/>
      <dgm:spPr/>
      <dgm:t>
        <a:bodyPr/>
        <a:lstStyle/>
        <a:p>
          <a:endParaRPr lang="en-US"/>
        </a:p>
      </dgm:t>
    </dgm:pt>
    <dgm:pt modelId="{15CFFB77-64ED-4F04-97D7-AE13030DC496}" type="sibTrans" cxnId="{654774FB-EF52-49D7-A49E-4C02E50F5170}">
      <dgm:prSet/>
      <dgm:spPr/>
      <dgm:t>
        <a:bodyPr/>
        <a:lstStyle/>
        <a:p>
          <a:endParaRPr lang="en-US"/>
        </a:p>
      </dgm:t>
    </dgm:pt>
    <dgm:pt modelId="{4D03DE50-1ADF-436B-BFC1-A887143F358C}">
      <dgm:prSet custT="1"/>
      <dgm:spPr>
        <a:ln>
          <a:solidFill>
            <a:srgbClr val="009592"/>
          </a:solidFill>
        </a:ln>
      </dgm:spPr>
      <dgm:t>
        <a:bodyPr/>
        <a:lstStyle/>
        <a:p>
          <a:r>
            <a:rPr lang="pt-PT" sz="600" b="1" dirty="0" smtClean="0"/>
            <a:t>Informação sobre a capacidade de cumprimento da dívida de uma entidade</a:t>
          </a:r>
        </a:p>
        <a:p>
          <a:r>
            <a:rPr lang="pt-PT" sz="600" b="0" dirty="0" smtClean="0"/>
            <a:t>(notação de emitente)</a:t>
          </a:r>
          <a:endParaRPr lang="en-US" sz="600" b="0" dirty="0"/>
        </a:p>
      </dgm:t>
    </dgm:pt>
    <dgm:pt modelId="{3ACB6941-C2C6-49F0-B590-7A74BE5190CE}" type="parTrans" cxnId="{81332C48-71C4-4B97-AA91-5EE2689F5492}">
      <dgm:prSet/>
      <dgm:spPr/>
      <dgm:t>
        <a:bodyPr/>
        <a:lstStyle/>
        <a:p>
          <a:endParaRPr lang="en-US"/>
        </a:p>
      </dgm:t>
    </dgm:pt>
    <dgm:pt modelId="{E72EFCD5-6631-4B31-A962-CEEBC5620ECB}" type="sibTrans" cxnId="{81332C48-71C4-4B97-AA91-5EE2689F5492}">
      <dgm:prSet/>
      <dgm:spPr/>
      <dgm:t>
        <a:bodyPr/>
        <a:lstStyle/>
        <a:p>
          <a:endParaRPr lang="en-US"/>
        </a:p>
      </dgm:t>
    </dgm:pt>
    <dgm:pt modelId="{3080AEDF-880F-4EB5-AD46-563439EE44B9}" type="pres">
      <dgm:prSet presAssocID="{12DD4EED-F579-4F93-A68B-7584D853A2E5}" presName="cycle" presStyleCnt="0">
        <dgm:presLayoutVars>
          <dgm:chMax val="1"/>
          <dgm:dir/>
          <dgm:animLvl val="ctr"/>
          <dgm:resizeHandles val="exact"/>
        </dgm:presLayoutVars>
      </dgm:prSet>
      <dgm:spPr/>
      <dgm:t>
        <a:bodyPr/>
        <a:lstStyle/>
        <a:p>
          <a:endParaRPr lang="en-US"/>
        </a:p>
      </dgm:t>
    </dgm:pt>
    <dgm:pt modelId="{264B183B-C944-47E0-B70D-8DED0980FF83}" type="pres">
      <dgm:prSet presAssocID="{1410BACE-0142-4C2A-A9CB-5A91A1AF93A8}" presName="centerShape" presStyleLbl="node0" presStyleIdx="0" presStyleCnt="1"/>
      <dgm:spPr/>
      <dgm:t>
        <a:bodyPr/>
        <a:lstStyle/>
        <a:p>
          <a:endParaRPr lang="en-US"/>
        </a:p>
      </dgm:t>
    </dgm:pt>
    <dgm:pt modelId="{00939DA1-23C4-4C72-B5BB-7712DCA6FC4A}" type="pres">
      <dgm:prSet presAssocID="{B5AFA5B9-5BF9-4F13-8E5A-36B3F4E2CE2D}" presName="parTrans" presStyleLbl="bgSibTrans2D1" presStyleIdx="0" presStyleCnt="5"/>
      <dgm:spPr/>
      <dgm:t>
        <a:bodyPr/>
        <a:lstStyle/>
        <a:p>
          <a:endParaRPr lang="en-US"/>
        </a:p>
      </dgm:t>
    </dgm:pt>
    <dgm:pt modelId="{FDF5B80E-2151-4B4F-A052-EEF29EA618BF}" type="pres">
      <dgm:prSet presAssocID="{841C4807-BD22-4AFC-9A7E-47872D0EA304}" presName="node" presStyleLbl="node1" presStyleIdx="0" presStyleCnt="5">
        <dgm:presLayoutVars>
          <dgm:bulletEnabled val="1"/>
        </dgm:presLayoutVars>
      </dgm:prSet>
      <dgm:spPr/>
      <dgm:t>
        <a:bodyPr/>
        <a:lstStyle/>
        <a:p>
          <a:endParaRPr lang="en-US"/>
        </a:p>
      </dgm:t>
    </dgm:pt>
    <dgm:pt modelId="{D5CBE766-6437-4454-9503-ECB0B5D74218}" type="pres">
      <dgm:prSet presAssocID="{5855E474-ACCB-41BD-8117-EB1B4BEB7BF3}" presName="parTrans" presStyleLbl="bgSibTrans2D1" presStyleIdx="1" presStyleCnt="5"/>
      <dgm:spPr/>
      <dgm:t>
        <a:bodyPr/>
        <a:lstStyle/>
        <a:p>
          <a:endParaRPr lang="en-US"/>
        </a:p>
      </dgm:t>
    </dgm:pt>
    <dgm:pt modelId="{7E37D2A0-0065-4FCC-B993-73084B563494}" type="pres">
      <dgm:prSet presAssocID="{24426BB6-ACC1-4DA2-9D27-760A754E2A5D}" presName="node" presStyleLbl="node1" presStyleIdx="1" presStyleCnt="5">
        <dgm:presLayoutVars>
          <dgm:bulletEnabled val="1"/>
        </dgm:presLayoutVars>
      </dgm:prSet>
      <dgm:spPr/>
      <dgm:t>
        <a:bodyPr/>
        <a:lstStyle/>
        <a:p>
          <a:endParaRPr lang="en-US"/>
        </a:p>
      </dgm:t>
    </dgm:pt>
    <dgm:pt modelId="{3AA3BC8A-B94D-4550-8B49-2B8D5C360E04}" type="pres">
      <dgm:prSet presAssocID="{A4EBCD39-1620-4600-BCC4-B86444363C6E}" presName="parTrans" presStyleLbl="bgSibTrans2D1" presStyleIdx="2" presStyleCnt="5"/>
      <dgm:spPr/>
      <dgm:t>
        <a:bodyPr/>
        <a:lstStyle/>
        <a:p>
          <a:endParaRPr lang="en-US"/>
        </a:p>
      </dgm:t>
    </dgm:pt>
    <dgm:pt modelId="{E9DC9E66-BD77-4737-AFB9-1A20F1D88814}" type="pres">
      <dgm:prSet presAssocID="{5738EB61-7A77-47FF-A450-D859B9CB32A8}" presName="node" presStyleLbl="node1" presStyleIdx="2" presStyleCnt="5">
        <dgm:presLayoutVars>
          <dgm:bulletEnabled val="1"/>
        </dgm:presLayoutVars>
      </dgm:prSet>
      <dgm:spPr/>
      <dgm:t>
        <a:bodyPr/>
        <a:lstStyle/>
        <a:p>
          <a:endParaRPr lang="en-US"/>
        </a:p>
      </dgm:t>
    </dgm:pt>
    <dgm:pt modelId="{E32D4B0D-B135-46AC-9FD6-C3B2A2708708}" type="pres">
      <dgm:prSet presAssocID="{3ACB6941-C2C6-49F0-B590-7A74BE5190CE}" presName="parTrans" presStyleLbl="bgSibTrans2D1" presStyleIdx="3" presStyleCnt="5"/>
      <dgm:spPr/>
      <dgm:t>
        <a:bodyPr/>
        <a:lstStyle/>
        <a:p>
          <a:endParaRPr lang="en-US"/>
        </a:p>
      </dgm:t>
    </dgm:pt>
    <dgm:pt modelId="{452C1643-F94F-41E0-A381-17AB16CE6563}" type="pres">
      <dgm:prSet presAssocID="{4D03DE50-1ADF-436B-BFC1-A887143F358C}" presName="node" presStyleLbl="node1" presStyleIdx="3" presStyleCnt="5">
        <dgm:presLayoutVars>
          <dgm:bulletEnabled val="1"/>
        </dgm:presLayoutVars>
      </dgm:prSet>
      <dgm:spPr/>
      <dgm:t>
        <a:bodyPr/>
        <a:lstStyle/>
        <a:p>
          <a:endParaRPr lang="en-US"/>
        </a:p>
      </dgm:t>
    </dgm:pt>
    <dgm:pt modelId="{544E0909-B843-4412-98CA-CB7FE5911EEF}" type="pres">
      <dgm:prSet presAssocID="{FE4169D9-1894-44B0-9CF7-295EA306872F}" presName="parTrans" presStyleLbl="bgSibTrans2D1" presStyleIdx="4" presStyleCnt="5"/>
      <dgm:spPr/>
      <dgm:t>
        <a:bodyPr/>
        <a:lstStyle/>
        <a:p>
          <a:endParaRPr lang="en-US"/>
        </a:p>
      </dgm:t>
    </dgm:pt>
    <dgm:pt modelId="{E855CCF9-926C-493C-8DE7-4E67C1171E65}" type="pres">
      <dgm:prSet presAssocID="{29D3CCF4-5015-44D8-9502-8BD579306195}" presName="node" presStyleLbl="node1" presStyleIdx="4" presStyleCnt="5">
        <dgm:presLayoutVars>
          <dgm:bulletEnabled val="1"/>
        </dgm:presLayoutVars>
      </dgm:prSet>
      <dgm:spPr/>
      <dgm:t>
        <a:bodyPr/>
        <a:lstStyle/>
        <a:p>
          <a:endParaRPr lang="en-US"/>
        </a:p>
      </dgm:t>
    </dgm:pt>
  </dgm:ptLst>
  <dgm:cxnLst>
    <dgm:cxn modelId="{654774FB-EF52-49D7-A49E-4C02E50F5170}" srcId="{1410BACE-0142-4C2A-A9CB-5A91A1AF93A8}" destId="{29D3CCF4-5015-44D8-9502-8BD579306195}" srcOrd="4" destOrd="0" parTransId="{FE4169D9-1894-44B0-9CF7-295EA306872F}" sibTransId="{15CFFB77-64ED-4F04-97D7-AE13030DC496}"/>
    <dgm:cxn modelId="{0828F261-371B-4DB8-A1C3-8DA86C25A2F8}" type="presOf" srcId="{5855E474-ACCB-41BD-8117-EB1B4BEB7BF3}" destId="{D5CBE766-6437-4454-9503-ECB0B5D74218}" srcOrd="0" destOrd="0" presId="urn:microsoft.com/office/officeart/2005/8/layout/radial4"/>
    <dgm:cxn modelId="{58658BBA-E512-4904-B2DA-833A00CC6C1D}" type="presOf" srcId="{3ACB6941-C2C6-49F0-B590-7A74BE5190CE}" destId="{E32D4B0D-B135-46AC-9FD6-C3B2A2708708}" srcOrd="0" destOrd="0" presId="urn:microsoft.com/office/officeart/2005/8/layout/radial4"/>
    <dgm:cxn modelId="{9ADF08FE-A544-40FB-942D-30FF2770D099}" type="presOf" srcId="{5738EB61-7A77-47FF-A450-D859B9CB32A8}" destId="{E9DC9E66-BD77-4737-AFB9-1A20F1D88814}" srcOrd="0" destOrd="0" presId="urn:microsoft.com/office/officeart/2005/8/layout/radial4"/>
    <dgm:cxn modelId="{81332C48-71C4-4B97-AA91-5EE2689F5492}" srcId="{1410BACE-0142-4C2A-A9CB-5A91A1AF93A8}" destId="{4D03DE50-1ADF-436B-BFC1-A887143F358C}" srcOrd="3" destOrd="0" parTransId="{3ACB6941-C2C6-49F0-B590-7A74BE5190CE}" sibTransId="{E72EFCD5-6631-4B31-A962-CEEBC5620ECB}"/>
    <dgm:cxn modelId="{CD44C27E-2AD4-4B68-9B8E-EB2719733D41}" type="presOf" srcId="{4D03DE50-1ADF-436B-BFC1-A887143F358C}" destId="{452C1643-F94F-41E0-A381-17AB16CE6563}" srcOrd="0" destOrd="0" presId="urn:microsoft.com/office/officeart/2005/8/layout/radial4"/>
    <dgm:cxn modelId="{0F5ED931-0C73-409D-98E7-2434242B3BBF}" srcId="{12DD4EED-F579-4F93-A68B-7584D853A2E5}" destId="{1410BACE-0142-4C2A-A9CB-5A91A1AF93A8}" srcOrd="0" destOrd="0" parTransId="{9D0B0B3C-7503-476E-A929-B76595FC9C66}" sibTransId="{2C590A83-4CB3-4574-BEF3-65CEB37AA67E}"/>
    <dgm:cxn modelId="{1DAD72FD-6731-4679-8094-4963F6164A3E}" srcId="{1410BACE-0142-4C2A-A9CB-5A91A1AF93A8}" destId="{5738EB61-7A77-47FF-A450-D859B9CB32A8}" srcOrd="2" destOrd="0" parTransId="{A4EBCD39-1620-4600-BCC4-B86444363C6E}" sibTransId="{0124331A-B95C-43D3-8C32-41B730241AF9}"/>
    <dgm:cxn modelId="{BF3C7FB8-97B4-4008-AEAD-BBC971E00516}" type="presOf" srcId="{12DD4EED-F579-4F93-A68B-7584D853A2E5}" destId="{3080AEDF-880F-4EB5-AD46-563439EE44B9}" srcOrd="0" destOrd="0" presId="urn:microsoft.com/office/officeart/2005/8/layout/radial4"/>
    <dgm:cxn modelId="{D94F6162-58FB-4C63-9D3C-4D93BA9E57F8}" srcId="{1410BACE-0142-4C2A-A9CB-5A91A1AF93A8}" destId="{841C4807-BD22-4AFC-9A7E-47872D0EA304}" srcOrd="0" destOrd="0" parTransId="{B5AFA5B9-5BF9-4F13-8E5A-36B3F4E2CE2D}" sibTransId="{1E50A191-60E4-41AC-844A-3C7B19BEA2AA}"/>
    <dgm:cxn modelId="{7558D6A4-5615-49F4-89EA-AADFB1B2FDAF}" type="presOf" srcId="{841C4807-BD22-4AFC-9A7E-47872D0EA304}" destId="{FDF5B80E-2151-4B4F-A052-EEF29EA618BF}" srcOrd="0" destOrd="0" presId="urn:microsoft.com/office/officeart/2005/8/layout/radial4"/>
    <dgm:cxn modelId="{5BE9E6EB-2AB6-4906-ABD5-88A320BB0C29}" type="presOf" srcId="{29D3CCF4-5015-44D8-9502-8BD579306195}" destId="{E855CCF9-926C-493C-8DE7-4E67C1171E65}" srcOrd="0" destOrd="0" presId="urn:microsoft.com/office/officeart/2005/8/layout/radial4"/>
    <dgm:cxn modelId="{D6554DA6-518E-4613-9539-8CB2CD2A12D3}" srcId="{1410BACE-0142-4C2A-A9CB-5A91A1AF93A8}" destId="{24426BB6-ACC1-4DA2-9D27-760A754E2A5D}" srcOrd="1" destOrd="0" parTransId="{5855E474-ACCB-41BD-8117-EB1B4BEB7BF3}" sibTransId="{E88CAA2C-D80C-43BA-ABBC-96ED0E505293}"/>
    <dgm:cxn modelId="{10A689FD-8169-4A2F-9B1A-87F1FC356B05}" type="presOf" srcId="{24426BB6-ACC1-4DA2-9D27-760A754E2A5D}" destId="{7E37D2A0-0065-4FCC-B993-73084B563494}" srcOrd="0" destOrd="0" presId="urn:microsoft.com/office/officeart/2005/8/layout/radial4"/>
    <dgm:cxn modelId="{A42487F9-9BDF-4BFB-A840-9D74447363CF}" type="presOf" srcId="{B5AFA5B9-5BF9-4F13-8E5A-36B3F4E2CE2D}" destId="{00939DA1-23C4-4C72-B5BB-7712DCA6FC4A}" srcOrd="0" destOrd="0" presId="urn:microsoft.com/office/officeart/2005/8/layout/radial4"/>
    <dgm:cxn modelId="{7C620582-2EA9-4259-950C-A017840A89A0}" type="presOf" srcId="{1410BACE-0142-4C2A-A9CB-5A91A1AF93A8}" destId="{264B183B-C944-47E0-B70D-8DED0980FF83}" srcOrd="0" destOrd="0" presId="urn:microsoft.com/office/officeart/2005/8/layout/radial4"/>
    <dgm:cxn modelId="{82245B81-F698-4E87-800B-4B365C1F7A96}" type="presOf" srcId="{A4EBCD39-1620-4600-BCC4-B86444363C6E}" destId="{3AA3BC8A-B94D-4550-8B49-2B8D5C360E04}" srcOrd="0" destOrd="0" presId="urn:microsoft.com/office/officeart/2005/8/layout/radial4"/>
    <dgm:cxn modelId="{A96AB8B9-52FA-4514-99CB-3CAF4BBFA505}" type="presOf" srcId="{FE4169D9-1894-44B0-9CF7-295EA306872F}" destId="{544E0909-B843-4412-98CA-CB7FE5911EEF}" srcOrd="0" destOrd="0" presId="urn:microsoft.com/office/officeart/2005/8/layout/radial4"/>
    <dgm:cxn modelId="{E63C38B9-3AD7-4FA3-911E-61D27DB81FCF}" type="presParOf" srcId="{3080AEDF-880F-4EB5-AD46-563439EE44B9}" destId="{264B183B-C944-47E0-B70D-8DED0980FF83}" srcOrd="0" destOrd="0" presId="urn:microsoft.com/office/officeart/2005/8/layout/radial4"/>
    <dgm:cxn modelId="{29112916-0E25-475C-A7BD-640FAE480491}" type="presParOf" srcId="{3080AEDF-880F-4EB5-AD46-563439EE44B9}" destId="{00939DA1-23C4-4C72-B5BB-7712DCA6FC4A}" srcOrd="1" destOrd="0" presId="urn:microsoft.com/office/officeart/2005/8/layout/radial4"/>
    <dgm:cxn modelId="{AA564406-E1D8-448E-B280-A25968770F50}" type="presParOf" srcId="{3080AEDF-880F-4EB5-AD46-563439EE44B9}" destId="{FDF5B80E-2151-4B4F-A052-EEF29EA618BF}" srcOrd="2" destOrd="0" presId="urn:microsoft.com/office/officeart/2005/8/layout/radial4"/>
    <dgm:cxn modelId="{5A88CA13-EFA1-45D5-92C9-5304BD187503}" type="presParOf" srcId="{3080AEDF-880F-4EB5-AD46-563439EE44B9}" destId="{D5CBE766-6437-4454-9503-ECB0B5D74218}" srcOrd="3" destOrd="0" presId="urn:microsoft.com/office/officeart/2005/8/layout/radial4"/>
    <dgm:cxn modelId="{C57CCE97-FFFC-4EA3-9087-3DACE6247856}" type="presParOf" srcId="{3080AEDF-880F-4EB5-AD46-563439EE44B9}" destId="{7E37D2A0-0065-4FCC-B993-73084B563494}" srcOrd="4" destOrd="0" presId="urn:microsoft.com/office/officeart/2005/8/layout/radial4"/>
    <dgm:cxn modelId="{CD0FDF7C-30F5-49D5-A479-0AC9E22D9630}" type="presParOf" srcId="{3080AEDF-880F-4EB5-AD46-563439EE44B9}" destId="{3AA3BC8A-B94D-4550-8B49-2B8D5C360E04}" srcOrd="5" destOrd="0" presId="urn:microsoft.com/office/officeart/2005/8/layout/radial4"/>
    <dgm:cxn modelId="{F9A8330C-3A6C-4E0F-ABEB-57BBC878B7C3}" type="presParOf" srcId="{3080AEDF-880F-4EB5-AD46-563439EE44B9}" destId="{E9DC9E66-BD77-4737-AFB9-1A20F1D88814}" srcOrd="6" destOrd="0" presId="urn:microsoft.com/office/officeart/2005/8/layout/radial4"/>
    <dgm:cxn modelId="{99E6CBD5-FA79-44F9-A45F-1566310EB32B}" type="presParOf" srcId="{3080AEDF-880F-4EB5-AD46-563439EE44B9}" destId="{E32D4B0D-B135-46AC-9FD6-C3B2A2708708}" srcOrd="7" destOrd="0" presId="urn:microsoft.com/office/officeart/2005/8/layout/radial4"/>
    <dgm:cxn modelId="{880567A6-5527-4AB1-A7CA-FC045FE9B87B}" type="presParOf" srcId="{3080AEDF-880F-4EB5-AD46-563439EE44B9}" destId="{452C1643-F94F-41E0-A381-17AB16CE6563}" srcOrd="8" destOrd="0" presId="urn:microsoft.com/office/officeart/2005/8/layout/radial4"/>
    <dgm:cxn modelId="{F6982B80-04E3-456D-934F-65E81A0C1D22}" type="presParOf" srcId="{3080AEDF-880F-4EB5-AD46-563439EE44B9}" destId="{544E0909-B843-4412-98CA-CB7FE5911EEF}" srcOrd="9" destOrd="0" presId="urn:microsoft.com/office/officeart/2005/8/layout/radial4"/>
    <dgm:cxn modelId="{B588D973-A64A-478D-848C-A6F8F9117F27}" type="presParOf" srcId="{3080AEDF-880F-4EB5-AD46-563439EE44B9}" destId="{E855CCF9-926C-493C-8DE7-4E67C1171E65}" srcOrd="10" destOrd="0" presId="urn:microsoft.com/office/officeart/2005/8/layout/radial4"/>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2DD4EED-F579-4F93-A68B-7584D853A2E5}" type="doc">
      <dgm:prSet loTypeId="urn:microsoft.com/office/officeart/2005/8/layout/radial4" loCatId="relationship" qsTypeId="urn:microsoft.com/office/officeart/2005/8/quickstyle/simple1" qsCatId="simple" csTypeId="urn:microsoft.com/office/officeart/2005/8/colors/accent4_1" csCatId="accent4" phldr="1"/>
      <dgm:spPr/>
      <dgm:t>
        <a:bodyPr/>
        <a:lstStyle/>
        <a:p>
          <a:endParaRPr lang="en-US"/>
        </a:p>
      </dgm:t>
    </dgm:pt>
    <dgm:pt modelId="{1410BACE-0142-4C2A-A9CB-5A91A1AF93A8}">
      <dgm:prSet phldrT="[Text]"/>
      <dgm:spPr>
        <a:solidFill>
          <a:schemeClr val="accent1"/>
        </a:solidFill>
        <a:ln>
          <a:solidFill>
            <a:srgbClr val="009592"/>
          </a:solidFill>
        </a:ln>
      </dgm:spPr>
      <dgm:t>
        <a:bodyPr/>
        <a:lstStyle/>
        <a:p>
          <a:r>
            <a:rPr lang="pt-PT" b="1" dirty="0" smtClean="0">
              <a:solidFill>
                <a:schemeClr val="bg1">
                  <a:lumMod val="95000"/>
                </a:schemeClr>
              </a:solidFill>
            </a:rPr>
            <a:t>Uma resposta à procura de recomendações de compra ou venda.</a:t>
          </a:r>
          <a:endParaRPr lang="en-US" b="1" dirty="0">
            <a:solidFill>
              <a:schemeClr val="bg1">
                <a:lumMod val="95000"/>
              </a:schemeClr>
            </a:solidFill>
          </a:endParaRPr>
        </a:p>
      </dgm:t>
    </dgm:pt>
    <dgm:pt modelId="{9D0B0B3C-7503-476E-A929-B76595FC9C66}" type="parTrans" cxnId="{0F5ED931-0C73-409D-98E7-2434242B3BBF}">
      <dgm:prSet/>
      <dgm:spPr/>
      <dgm:t>
        <a:bodyPr/>
        <a:lstStyle/>
        <a:p>
          <a:endParaRPr lang="en-US"/>
        </a:p>
      </dgm:t>
    </dgm:pt>
    <dgm:pt modelId="{2C590A83-4CB3-4574-BEF3-65CEB37AA67E}" type="sibTrans" cxnId="{0F5ED931-0C73-409D-98E7-2434242B3BBF}">
      <dgm:prSet/>
      <dgm:spPr/>
      <dgm:t>
        <a:bodyPr/>
        <a:lstStyle/>
        <a:p>
          <a:endParaRPr lang="en-US"/>
        </a:p>
      </dgm:t>
    </dgm:pt>
    <dgm:pt modelId="{841C4807-BD22-4AFC-9A7E-47872D0EA304}">
      <dgm:prSet phldrT="[Text]"/>
      <dgm:spPr>
        <a:ln>
          <a:solidFill>
            <a:srgbClr val="009592"/>
          </a:solidFill>
        </a:ln>
      </dgm:spPr>
      <dgm:t>
        <a:bodyPr/>
        <a:lstStyle/>
        <a:p>
          <a:r>
            <a:rPr lang="pt-PT" b="1" dirty="0" smtClean="0"/>
            <a:t>Não é um indicador de retorno</a:t>
          </a:r>
          <a:endParaRPr lang="en-US" dirty="0"/>
        </a:p>
      </dgm:t>
    </dgm:pt>
    <dgm:pt modelId="{B5AFA5B9-5BF9-4F13-8E5A-36B3F4E2CE2D}" type="parTrans" cxnId="{D94F6162-58FB-4C63-9D3C-4D93BA9E57F8}">
      <dgm:prSet/>
      <dgm:spPr/>
      <dgm:t>
        <a:bodyPr/>
        <a:lstStyle/>
        <a:p>
          <a:endParaRPr lang="en-US"/>
        </a:p>
      </dgm:t>
    </dgm:pt>
    <dgm:pt modelId="{1E50A191-60E4-41AC-844A-3C7B19BEA2AA}" type="sibTrans" cxnId="{D94F6162-58FB-4C63-9D3C-4D93BA9E57F8}">
      <dgm:prSet/>
      <dgm:spPr/>
      <dgm:t>
        <a:bodyPr/>
        <a:lstStyle/>
        <a:p>
          <a:endParaRPr lang="en-US"/>
        </a:p>
      </dgm:t>
    </dgm:pt>
    <dgm:pt modelId="{24426BB6-ACC1-4DA2-9D27-760A754E2A5D}">
      <dgm:prSet phldrT="[Text]"/>
      <dgm:spPr>
        <a:ln>
          <a:solidFill>
            <a:schemeClr val="accent1"/>
          </a:solidFill>
        </a:ln>
      </dgm:spPr>
      <dgm:t>
        <a:bodyPr/>
        <a:lstStyle/>
        <a:p>
          <a:r>
            <a:rPr lang="pt-PT" b="1" dirty="0" smtClean="0"/>
            <a:t>Uma opinião estanque no tempo sobre a qualidade de crédito de uma entidade</a:t>
          </a:r>
          <a:endParaRPr lang="en-US" dirty="0"/>
        </a:p>
      </dgm:t>
    </dgm:pt>
    <dgm:pt modelId="{5855E474-ACCB-41BD-8117-EB1B4BEB7BF3}" type="parTrans" cxnId="{D6554DA6-518E-4613-9539-8CB2CD2A12D3}">
      <dgm:prSet/>
      <dgm:spPr/>
      <dgm:t>
        <a:bodyPr/>
        <a:lstStyle/>
        <a:p>
          <a:endParaRPr lang="en-US"/>
        </a:p>
      </dgm:t>
    </dgm:pt>
    <dgm:pt modelId="{E88CAA2C-D80C-43BA-ABBC-96ED0E505293}" type="sibTrans" cxnId="{D6554DA6-518E-4613-9539-8CB2CD2A12D3}">
      <dgm:prSet/>
      <dgm:spPr/>
      <dgm:t>
        <a:bodyPr/>
        <a:lstStyle/>
        <a:p>
          <a:endParaRPr lang="en-US"/>
        </a:p>
      </dgm:t>
    </dgm:pt>
    <dgm:pt modelId="{5738EB61-7A77-47FF-A450-D859B9CB32A8}">
      <dgm:prSet phldrT="[Text]"/>
      <dgm:spPr>
        <a:solidFill>
          <a:schemeClr val="bg1"/>
        </a:solidFill>
        <a:ln>
          <a:solidFill>
            <a:schemeClr val="accent1"/>
          </a:solidFill>
        </a:ln>
      </dgm:spPr>
      <dgm:t>
        <a:bodyPr/>
        <a:lstStyle/>
        <a:p>
          <a:r>
            <a:rPr lang="pt-PT" b="1" dirty="0" smtClean="0"/>
            <a:t>Um relatório de auditoria a uma entidade</a:t>
          </a:r>
          <a:endParaRPr lang="en-US" dirty="0"/>
        </a:p>
      </dgm:t>
    </dgm:pt>
    <dgm:pt modelId="{A4EBCD39-1620-4600-BCC4-B86444363C6E}" type="parTrans" cxnId="{1DAD72FD-6731-4679-8094-4963F6164A3E}">
      <dgm:prSet/>
      <dgm:spPr/>
      <dgm:t>
        <a:bodyPr/>
        <a:lstStyle/>
        <a:p>
          <a:endParaRPr lang="en-US"/>
        </a:p>
      </dgm:t>
    </dgm:pt>
    <dgm:pt modelId="{0124331A-B95C-43D3-8C32-41B730241AF9}" type="sibTrans" cxnId="{1DAD72FD-6731-4679-8094-4963F6164A3E}">
      <dgm:prSet/>
      <dgm:spPr/>
      <dgm:t>
        <a:bodyPr/>
        <a:lstStyle/>
        <a:p>
          <a:endParaRPr lang="en-US"/>
        </a:p>
      </dgm:t>
    </dgm:pt>
    <dgm:pt modelId="{29D3CCF4-5015-44D8-9502-8BD579306195}">
      <dgm:prSet phldrT="[Text]"/>
      <dgm:spPr>
        <a:ln>
          <a:solidFill>
            <a:srgbClr val="009592"/>
          </a:solidFill>
        </a:ln>
      </dgm:spPr>
      <dgm:t>
        <a:bodyPr/>
        <a:lstStyle/>
        <a:p>
          <a:r>
            <a:rPr lang="pt-PT" b="1" dirty="0" smtClean="0"/>
            <a:t>Não é uma ferramenta para accionistas </a:t>
          </a:r>
          <a:r>
            <a:rPr lang="pt-PT" b="1" dirty="0" smtClean="0">
              <a:solidFill>
                <a:srgbClr val="FF0000"/>
              </a:solidFill>
            </a:rPr>
            <a:t>*</a:t>
          </a:r>
          <a:endParaRPr lang="en-US" b="0" dirty="0">
            <a:solidFill>
              <a:srgbClr val="FF0000"/>
            </a:solidFill>
          </a:endParaRPr>
        </a:p>
      </dgm:t>
    </dgm:pt>
    <dgm:pt modelId="{FE4169D9-1894-44B0-9CF7-295EA306872F}" type="parTrans" cxnId="{654774FB-EF52-49D7-A49E-4C02E50F5170}">
      <dgm:prSet/>
      <dgm:spPr/>
      <dgm:t>
        <a:bodyPr/>
        <a:lstStyle/>
        <a:p>
          <a:endParaRPr lang="en-US"/>
        </a:p>
      </dgm:t>
    </dgm:pt>
    <dgm:pt modelId="{15CFFB77-64ED-4F04-97D7-AE13030DC496}" type="sibTrans" cxnId="{654774FB-EF52-49D7-A49E-4C02E50F5170}">
      <dgm:prSet/>
      <dgm:spPr/>
      <dgm:t>
        <a:bodyPr/>
        <a:lstStyle/>
        <a:p>
          <a:endParaRPr lang="en-US"/>
        </a:p>
      </dgm:t>
    </dgm:pt>
    <dgm:pt modelId="{4D03DE50-1ADF-436B-BFC1-A887143F358C}">
      <dgm:prSet/>
      <dgm:spPr>
        <a:ln>
          <a:solidFill>
            <a:schemeClr val="accent1"/>
          </a:solidFill>
        </a:ln>
      </dgm:spPr>
      <dgm:t>
        <a:bodyPr/>
        <a:lstStyle/>
        <a:p>
          <a:r>
            <a:rPr lang="pt-PT" b="1" dirty="0" smtClean="0"/>
            <a:t>Uma recomendação de compra, venda ou manter para o activo classificado</a:t>
          </a:r>
          <a:endParaRPr lang="en-US" b="1" dirty="0"/>
        </a:p>
      </dgm:t>
    </dgm:pt>
    <dgm:pt modelId="{3ACB6941-C2C6-49F0-B590-7A74BE5190CE}" type="parTrans" cxnId="{81332C48-71C4-4B97-AA91-5EE2689F5492}">
      <dgm:prSet/>
      <dgm:spPr/>
      <dgm:t>
        <a:bodyPr/>
        <a:lstStyle/>
        <a:p>
          <a:endParaRPr lang="en-US"/>
        </a:p>
      </dgm:t>
    </dgm:pt>
    <dgm:pt modelId="{E72EFCD5-6631-4B31-A962-CEEBC5620ECB}" type="sibTrans" cxnId="{81332C48-71C4-4B97-AA91-5EE2689F5492}">
      <dgm:prSet/>
      <dgm:spPr/>
      <dgm:t>
        <a:bodyPr/>
        <a:lstStyle/>
        <a:p>
          <a:endParaRPr lang="en-US"/>
        </a:p>
      </dgm:t>
    </dgm:pt>
    <dgm:pt modelId="{3080AEDF-880F-4EB5-AD46-563439EE44B9}" type="pres">
      <dgm:prSet presAssocID="{12DD4EED-F579-4F93-A68B-7584D853A2E5}" presName="cycle" presStyleCnt="0">
        <dgm:presLayoutVars>
          <dgm:chMax val="1"/>
          <dgm:dir/>
          <dgm:animLvl val="ctr"/>
          <dgm:resizeHandles val="exact"/>
        </dgm:presLayoutVars>
      </dgm:prSet>
      <dgm:spPr/>
      <dgm:t>
        <a:bodyPr/>
        <a:lstStyle/>
        <a:p>
          <a:endParaRPr lang="en-US"/>
        </a:p>
      </dgm:t>
    </dgm:pt>
    <dgm:pt modelId="{264B183B-C944-47E0-B70D-8DED0980FF83}" type="pres">
      <dgm:prSet presAssocID="{1410BACE-0142-4C2A-A9CB-5A91A1AF93A8}" presName="centerShape" presStyleLbl="node0" presStyleIdx="0" presStyleCnt="1"/>
      <dgm:spPr/>
      <dgm:t>
        <a:bodyPr/>
        <a:lstStyle/>
        <a:p>
          <a:endParaRPr lang="en-US"/>
        </a:p>
      </dgm:t>
    </dgm:pt>
    <dgm:pt modelId="{00939DA1-23C4-4C72-B5BB-7712DCA6FC4A}" type="pres">
      <dgm:prSet presAssocID="{B5AFA5B9-5BF9-4F13-8E5A-36B3F4E2CE2D}" presName="parTrans" presStyleLbl="bgSibTrans2D1" presStyleIdx="0" presStyleCnt="5"/>
      <dgm:spPr/>
      <dgm:t>
        <a:bodyPr/>
        <a:lstStyle/>
        <a:p>
          <a:endParaRPr lang="en-US"/>
        </a:p>
      </dgm:t>
    </dgm:pt>
    <dgm:pt modelId="{FDF5B80E-2151-4B4F-A052-EEF29EA618BF}" type="pres">
      <dgm:prSet presAssocID="{841C4807-BD22-4AFC-9A7E-47872D0EA304}" presName="node" presStyleLbl="node1" presStyleIdx="0" presStyleCnt="5">
        <dgm:presLayoutVars>
          <dgm:bulletEnabled val="1"/>
        </dgm:presLayoutVars>
      </dgm:prSet>
      <dgm:spPr/>
      <dgm:t>
        <a:bodyPr/>
        <a:lstStyle/>
        <a:p>
          <a:endParaRPr lang="en-US"/>
        </a:p>
      </dgm:t>
    </dgm:pt>
    <dgm:pt modelId="{D5CBE766-6437-4454-9503-ECB0B5D74218}" type="pres">
      <dgm:prSet presAssocID="{5855E474-ACCB-41BD-8117-EB1B4BEB7BF3}" presName="parTrans" presStyleLbl="bgSibTrans2D1" presStyleIdx="1" presStyleCnt="5"/>
      <dgm:spPr/>
      <dgm:t>
        <a:bodyPr/>
        <a:lstStyle/>
        <a:p>
          <a:endParaRPr lang="en-US"/>
        </a:p>
      </dgm:t>
    </dgm:pt>
    <dgm:pt modelId="{7E37D2A0-0065-4FCC-B993-73084B563494}" type="pres">
      <dgm:prSet presAssocID="{24426BB6-ACC1-4DA2-9D27-760A754E2A5D}" presName="node" presStyleLbl="node1" presStyleIdx="1" presStyleCnt="5">
        <dgm:presLayoutVars>
          <dgm:bulletEnabled val="1"/>
        </dgm:presLayoutVars>
      </dgm:prSet>
      <dgm:spPr/>
      <dgm:t>
        <a:bodyPr/>
        <a:lstStyle/>
        <a:p>
          <a:endParaRPr lang="en-US"/>
        </a:p>
      </dgm:t>
    </dgm:pt>
    <dgm:pt modelId="{3AA3BC8A-B94D-4550-8B49-2B8D5C360E04}" type="pres">
      <dgm:prSet presAssocID="{A4EBCD39-1620-4600-BCC4-B86444363C6E}" presName="parTrans" presStyleLbl="bgSibTrans2D1" presStyleIdx="2" presStyleCnt="5"/>
      <dgm:spPr/>
      <dgm:t>
        <a:bodyPr/>
        <a:lstStyle/>
        <a:p>
          <a:endParaRPr lang="en-US"/>
        </a:p>
      </dgm:t>
    </dgm:pt>
    <dgm:pt modelId="{E9DC9E66-BD77-4737-AFB9-1A20F1D88814}" type="pres">
      <dgm:prSet presAssocID="{5738EB61-7A77-47FF-A450-D859B9CB32A8}" presName="node" presStyleLbl="node1" presStyleIdx="2" presStyleCnt="5">
        <dgm:presLayoutVars>
          <dgm:bulletEnabled val="1"/>
        </dgm:presLayoutVars>
      </dgm:prSet>
      <dgm:spPr/>
      <dgm:t>
        <a:bodyPr/>
        <a:lstStyle/>
        <a:p>
          <a:endParaRPr lang="en-US"/>
        </a:p>
      </dgm:t>
    </dgm:pt>
    <dgm:pt modelId="{E32D4B0D-B135-46AC-9FD6-C3B2A2708708}" type="pres">
      <dgm:prSet presAssocID="{3ACB6941-C2C6-49F0-B590-7A74BE5190CE}" presName="parTrans" presStyleLbl="bgSibTrans2D1" presStyleIdx="3" presStyleCnt="5"/>
      <dgm:spPr/>
      <dgm:t>
        <a:bodyPr/>
        <a:lstStyle/>
        <a:p>
          <a:endParaRPr lang="en-US"/>
        </a:p>
      </dgm:t>
    </dgm:pt>
    <dgm:pt modelId="{452C1643-F94F-41E0-A381-17AB16CE6563}" type="pres">
      <dgm:prSet presAssocID="{4D03DE50-1ADF-436B-BFC1-A887143F358C}" presName="node" presStyleLbl="node1" presStyleIdx="3" presStyleCnt="5">
        <dgm:presLayoutVars>
          <dgm:bulletEnabled val="1"/>
        </dgm:presLayoutVars>
      </dgm:prSet>
      <dgm:spPr/>
      <dgm:t>
        <a:bodyPr/>
        <a:lstStyle/>
        <a:p>
          <a:endParaRPr lang="en-US"/>
        </a:p>
      </dgm:t>
    </dgm:pt>
    <dgm:pt modelId="{544E0909-B843-4412-98CA-CB7FE5911EEF}" type="pres">
      <dgm:prSet presAssocID="{FE4169D9-1894-44B0-9CF7-295EA306872F}" presName="parTrans" presStyleLbl="bgSibTrans2D1" presStyleIdx="4" presStyleCnt="5"/>
      <dgm:spPr/>
      <dgm:t>
        <a:bodyPr/>
        <a:lstStyle/>
        <a:p>
          <a:endParaRPr lang="en-US"/>
        </a:p>
      </dgm:t>
    </dgm:pt>
    <dgm:pt modelId="{E855CCF9-926C-493C-8DE7-4E67C1171E65}" type="pres">
      <dgm:prSet presAssocID="{29D3CCF4-5015-44D8-9502-8BD579306195}" presName="node" presStyleLbl="node1" presStyleIdx="4" presStyleCnt="5">
        <dgm:presLayoutVars>
          <dgm:bulletEnabled val="1"/>
        </dgm:presLayoutVars>
      </dgm:prSet>
      <dgm:spPr/>
      <dgm:t>
        <a:bodyPr/>
        <a:lstStyle/>
        <a:p>
          <a:endParaRPr lang="en-US"/>
        </a:p>
      </dgm:t>
    </dgm:pt>
  </dgm:ptLst>
  <dgm:cxnLst>
    <dgm:cxn modelId="{654774FB-EF52-49D7-A49E-4C02E50F5170}" srcId="{1410BACE-0142-4C2A-A9CB-5A91A1AF93A8}" destId="{29D3CCF4-5015-44D8-9502-8BD579306195}" srcOrd="4" destOrd="0" parTransId="{FE4169D9-1894-44B0-9CF7-295EA306872F}" sibTransId="{15CFFB77-64ED-4F04-97D7-AE13030DC496}"/>
    <dgm:cxn modelId="{4251FE76-5EAE-4BBA-A087-64F0E4FB4A81}" type="presOf" srcId="{12DD4EED-F579-4F93-A68B-7584D853A2E5}" destId="{3080AEDF-880F-4EB5-AD46-563439EE44B9}" srcOrd="0" destOrd="0" presId="urn:microsoft.com/office/officeart/2005/8/layout/radial4"/>
    <dgm:cxn modelId="{4CAE6A5D-5C96-4C10-9A98-B47E4F343A10}" type="presOf" srcId="{5738EB61-7A77-47FF-A450-D859B9CB32A8}" destId="{E9DC9E66-BD77-4737-AFB9-1A20F1D88814}" srcOrd="0" destOrd="0" presId="urn:microsoft.com/office/officeart/2005/8/layout/radial4"/>
    <dgm:cxn modelId="{81332C48-71C4-4B97-AA91-5EE2689F5492}" srcId="{1410BACE-0142-4C2A-A9CB-5A91A1AF93A8}" destId="{4D03DE50-1ADF-436B-BFC1-A887143F358C}" srcOrd="3" destOrd="0" parTransId="{3ACB6941-C2C6-49F0-B590-7A74BE5190CE}" sibTransId="{E72EFCD5-6631-4B31-A962-CEEBC5620ECB}"/>
    <dgm:cxn modelId="{1DAD72FD-6731-4679-8094-4963F6164A3E}" srcId="{1410BACE-0142-4C2A-A9CB-5A91A1AF93A8}" destId="{5738EB61-7A77-47FF-A450-D859B9CB32A8}" srcOrd="2" destOrd="0" parTransId="{A4EBCD39-1620-4600-BCC4-B86444363C6E}" sibTransId="{0124331A-B95C-43D3-8C32-41B730241AF9}"/>
    <dgm:cxn modelId="{0F5ED931-0C73-409D-98E7-2434242B3BBF}" srcId="{12DD4EED-F579-4F93-A68B-7584D853A2E5}" destId="{1410BACE-0142-4C2A-A9CB-5A91A1AF93A8}" srcOrd="0" destOrd="0" parTransId="{9D0B0B3C-7503-476E-A929-B76595FC9C66}" sibTransId="{2C590A83-4CB3-4574-BEF3-65CEB37AA67E}"/>
    <dgm:cxn modelId="{91BA3279-D254-4C0A-88D2-5D813C348826}" type="presOf" srcId="{29D3CCF4-5015-44D8-9502-8BD579306195}" destId="{E855CCF9-926C-493C-8DE7-4E67C1171E65}" srcOrd="0" destOrd="0" presId="urn:microsoft.com/office/officeart/2005/8/layout/radial4"/>
    <dgm:cxn modelId="{D94F6162-58FB-4C63-9D3C-4D93BA9E57F8}" srcId="{1410BACE-0142-4C2A-A9CB-5A91A1AF93A8}" destId="{841C4807-BD22-4AFC-9A7E-47872D0EA304}" srcOrd="0" destOrd="0" parTransId="{B5AFA5B9-5BF9-4F13-8E5A-36B3F4E2CE2D}" sibTransId="{1E50A191-60E4-41AC-844A-3C7B19BEA2AA}"/>
    <dgm:cxn modelId="{7C71F947-35FF-4D47-BF51-50AE3B211F07}" type="presOf" srcId="{1410BACE-0142-4C2A-A9CB-5A91A1AF93A8}" destId="{264B183B-C944-47E0-B70D-8DED0980FF83}" srcOrd="0" destOrd="0" presId="urn:microsoft.com/office/officeart/2005/8/layout/radial4"/>
    <dgm:cxn modelId="{8E3139E8-F5D9-4CE4-8671-F94659FE78F8}" type="presOf" srcId="{4D03DE50-1ADF-436B-BFC1-A887143F358C}" destId="{452C1643-F94F-41E0-A381-17AB16CE6563}" srcOrd="0" destOrd="0" presId="urn:microsoft.com/office/officeart/2005/8/layout/radial4"/>
    <dgm:cxn modelId="{20F56CD1-BE74-4256-BF1B-37A29D9C3CD9}" type="presOf" srcId="{24426BB6-ACC1-4DA2-9D27-760A754E2A5D}" destId="{7E37D2A0-0065-4FCC-B993-73084B563494}" srcOrd="0" destOrd="0" presId="urn:microsoft.com/office/officeart/2005/8/layout/radial4"/>
    <dgm:cxn modelId="{951C3370-8F32-411B-8426-231F6432478D}" type="presOf" srcId="{3ACB6941-C2C6-49F0-B590-7A74BE5190CE}" destId="{E32D4B0D-B135-46AC-9FD6-C3B2A2708708}" srcOrd="0" destOrd="0" presId="urn:microsoft.com/office/officeart/2005/8/layout/radial4"/>
    <dgm:cxn modelId="{D6554DA6-518E-4613-9539-8CB2CD2A12D3}" srcId="{1410BACE-0142-4C2A-A9CB-5A91A1AF93A8}" destId="{24426BB6-ACC1-4DA2-9D27-760A754E2A5D}" srcOrd="1" destOrd="0" parTransId="{5855E474-ACCB-41BD-8117-EB1B4BEB7BF3}" sibTransId="{E88CAA2C-D80C-43BA-ABBC-96ED0E505293}"/>
    <dgm:cxn modelId="{8E863C73-3329-41DC-BFB9-D655702D749D}" type="presOf" srcId="{FE4169D9-1894-44B0-9CF7-295EA306872F}" destId="{544E0909-B843-4412-98CA-CB7FE5911EEF}" srcOrd="0" destOrd="0" presId="urn:microsoft.com/office/officeart/2005/8/layout/radial4"/>
    <dgm:cxn modelId="{43F1EE20-40CD-4967-A84F-5D7B5F805A16}" type="presOf" srcId="{841C4807-BD22-4AFC-9A7E-47872D0EA304}" destId="{FDF5B80E-2151-4B4F-A052-EEF29EA618BF}" srcOrd="0" destOrd="0" presId="urn:microsoft.com/office/officeart/2005/8/layout/radial4"/>
    <dgm:cxn modelId="{767CC065-9D47-4AB2-A426-12994AA76730}" type="presOf" srcId="{B5AFA5B9-5BF9-4F13-8E5A-36B3F4E2CE2D}" destId="{00939DA1-23C4-4C72-B5BB-7712DCA6FC4A}" srcOrd="0" destOrd="0" presId="urn:microsoft.com/office/officeart/2005/8/layout/radial4"/>
    <dgm:cxn modelId="{29E2C89D-8EA2-4A57-B266-4322AA442E90}" type="presOf" srcId="{5855E474-ACCB-41BD-8117-EB1B4BEB7BF3}" destId="{D5CBE766-6437-4454-9503-ECB0B5D74218}" srcOrd="0" destOrd="0" presId="urn:microsoft.com/office/officeart/2005/8/layout/radial4"/>
    <dgm:cxn modelId="{8954CC72-9AF8-4521-8DB8-708023F91136}" type="presOf" srcId="{A4EBCD39-1620-4600-BCC4-B86444363C6E}" destId="{3AA3BC8A-B94D-4550-8B49-2B8D5C360E04}" srcOrd="0" destOrd="0" presId="urn:microsoft.com/office/officeart/2005/8/layout/radial4"/>
    <dgm:cxn modelId="{861AB870-E34E-47AB-8673-D9C1687708FC}" type="presParOf" srcId="{3080AEDF-880F-4EB5-AD46-563439EE44B9}" destId="{264B183B-C944-47E0-B70D-8DED0980FF83}" srcOrd="0" destOrd="0" presId="urn:microsoft.com/office/officeart/2005/8/layout/radial4"/>
    <dgm:cxn modelId="{53519273-E440-48B5-AF29-C62DE48E4DAF}" type="presParOf" srcId="{3080AEDF-880F-4EB5-AD46-563439EE44B9}" destId="{00939DA1-23C4-4C72-B5BB-7712DCA6FC4A}" srcOrd="1" destOrd="0" presId="urn:microsoft.com/office/officeart/2005/8/layout/radial4"/>
    <dgm:cxn modelId="{7D9FA235-A293-4DB3-86F5-4DA9180BC83D}" type="presParOf" srcId="{3080AEDF-880F-4EB5-AD46-563439EE44B9}" destId="{FDF5B80E-2151-4B4F-A052-EEF29EA618BF}" srcOrd="2" destOrd="0" presId="urn:microsoft.com/office/officeart/2005/8/layout/radial4"/>
    <dgm:cxn modelId="{F356E536-9075-40C2-B174-59E816B9B429}" type="presParOf" srcId="{3080AEDF-880F-4EB5-AD46-563439EE44B9}" destId="{D5CBE766-6437-4454-9503-ECB0B5D74218}" srcOrd="3" destOrd="0" presId="urn:microsoft.com/office/officeart/2005/8/layout/radial4"/>
    <dgm:cxn modelId="{1BA49230-C893-4213-BE7C-E1F1B2FDE0F0}" type="presParOf" srcId="{3080AEDF-880F-4EB5-AD46-563439EE44B9}" destId="{7E37D2A0-0065-4FCC-B993-73084B563494}" srcOrd="4" destOrd="0" presId="urn:microsoft.com/office/officeart/2005/8/layout/radial4"/>
    <dgm:cxn modelId="{5665792B-42DE-435A-9C92-88104D2E36E3}" type="presParOf" srcId="{3080AEDF-880F-4EB5-AD46-563439EE44B9}" destId="{3AA3BC8A-B94D-4550-8B49-2B8D5C360E04}" srcOrd="5" destOrd="0" presId="urn:microsoft.com/office/officeart/2005/8/layout/radial4"/>
    <dgm:cxn modelId="{34BBE325-39C7-4FC3-B1ED-225297C9DF3E}" type="presParOf" srcId="{3080AEDF-880F-4EB5-AD46-563439EE44B9}" destId="{E9DC9E66-BD77-4737-AFB9-1A20F1D88814}" srcOrd="6" destOrd="0" presId="urn:microsoft.com/office/officeart/2005/8/layout/radial4"/>
    <dgm:cxn modelId="{50D34195-663A-4F4A-ABCA-BB1A1E53D5FC}" type="presParOf" srcId="{3080AEDF-880F-4EB5-AD46-563439EE44B9}" destId="{E32D4B0D-B135-46AC-9FD6-C3B2A2708708}" srcOrd="7" destOrd="0" presId="urn:microsoft.com/office/officeart/2005/8/layout/radial4"/>
    <dgm:cxn modelId="{0290F048-D093-4581-905D-4B7351F50B71}" type="presParOf" srcId="{3080AEDF-880F-4EB5-AD46-563439EE44B9}" destId="{452C1643-F94F-41E0-A381-17AB16CE6563}" srcOrd="8" destOrd="0" presId="urn:microsoft.com/office/officeart/2005/8/layout/radial4"/>
    <dgm:cxn modelId="{BB7BE6BF-9CE5-48D9-955E-BC488D51CCCF}" type="presParOf" srcId="{3080AEDF-880F-4EB5-AD46-563439EE44B9}" destId="{544E0909-B843-4412-98CA-CB7FE5911EEF}" srcOrd="9" destOrd="0" presId="urn:microsoft.com/office/officeart/2005/8/layout/radial4"/>
    <dgm:cxn modelId="{22BA42E8-3D0D-4603-8029-8713ED35C696}" type="presParOf" srcId="{3080AEDF-880F-4EB5-AD46-563439EE44B9}" destId="{E855CCF9-926C-493C-8DE7-4E67C1171E65}" srcOrd="10" destOrd="0" presId="urn:microsoft.com/office/officeart/2005/8/layout/radial4"/>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46A9CF4-FD79-426F-BA43-599D5D4ED992}"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US"/>
        </a:p>
      </dgm:t>
    </dgm:pt>
    <dgm:pt modelId="{6B1E9758-0342-484E-A63B-00D5A8A8FCDA}">
      <dgm:prSet phldrT="[Text]"/>
      <dgm:spPr/>
      <dgm:t>
        <a:bodyPr/>
        <a:lstStyle/>
        <a:p>
          <a:r>
            <a:rPr lang="pt-PT" dirty="0" smtClean="0"/>
            <a:t>Transparência</a:t>
          </a:r>
        </a:p>
        <a:p>
          <a:r>
            <a:rPr lang="pt-PT" dirty="0" smtClean="0"/>
            <a:t>&amp;</a:t>
          </a:r>
        </a:p>
        <a:p>
          <a:r>
            <a:rPr lang="pt-PT" dirty="0" smtClean="0"/>
            <a:t>Divulgação</a:t>
          </a:r>
        </a:p>
      </dgm:t>
    </dgm:pt>
    <dgm:pt modelId="{04CB7A5E-4420-4139-B842-C5E81B1C61BB}" type="parTrans" cxnId="{EDD978F5-929A-48A2-B969-A73C149B1D52}">
      <dgm:prSet/>
      <dgm:spPr/>
      <dgm:t>
        <a:bodyPr/>
        <a:lstStyle/>
        <a:p>
          <a:endParaRPr lang="en-US"/>
        </a:p>
      </dgm:t>
    </dgm:pt>
    <dgm:pt modelId="{ABF6993D-7789-4C8E-8F89-487DCAB82CF7}" type="sibTrans" cxnId="{EDD978F5-929A-48A2-B969-A73C149B1D52}">
      <dgm:prSet/>
      <dgm:spPr/>
      <dgm:t>
        <a:bodyPr/>
        <a:lstStyle/>
        <a:p>
          <a:endParaRPr lang="en-US"/>
        </a:p>
      </dgm:t>
    </dgm:pt>
    <dgm:pt modelId="{175F7A4B-6511-4C2E-8429-A9A6592F3774}">
      <dgm:prSet phldrT="[Text]"/>
      <dgm:spPr/>
      <dgm:t>
        <a:bodyPr/>
        <a:lstStyle/>
        <a:p>
          <a:r>
            <a:rPr lang="pt-PT" dirty="0" smtClean="0"/>
            <a:t> Fornece informação comparativa sobre o risco de determinadas obrigações de crédito de uma entidade (notação de emitente) ou mesmo sobre determinados instrumentos de crédito (notação de instrumento).</a:t>
          </a:r>
          <a:endParaRPr lang="en-US" dirty="0"/>
        </a:p>
      </dgm:t>
    </dgm:pt>
    <dgm:pt modelId="{AC0E93FD-70D8-41E8-9828-B1E037618D1C}" type="parTrans" cxnId="{703E1982-EEFD-4DFA-BA84-F5EDE44D25A7}">
      <dgm:prSet/>
      <dgm:spPr/>
      <dgm:t>
        <a:bodyPr/>
        <a:lstStyle/>
        <a:p>
          <a:endParaRPr lang="en-US"/>
        </a:p>
      </dgm:t>
    </dgm:pt>
    <dgm:pt modelId="{8D288095-7852-4645-B1FB-44A8CB4E8665}" type="sibTrans" cxnId="{703E1982-EEFD-4DFA-BA84-F5EDE44D25A7}">
      <dgm:prSet/>
      <dgm:spPr/>
      <dgm:t>
        <a:bodyPr/>
        <a:lstStyle/>
        <a:p>
          <a:endParaRPr lang="en-US"/>
        </a:p>
      </dgm:t>
    </dgm:pt>
    <dgm:pt modelId="{C4425446-F231-4D9A-9EAB-F2D17E4B1DCE}">
      <dgm:prSet phldrT="[Text]"/>
      <dgm:spPr/>
      <dgm:t>
        <a:bodyPr/>
        <a:lstStyle/>
        <a:p>
          <a:r>
            <a:rPr lang="pt-PT" dirty="0" smtClean="0"/>
            <a:t>Fornece informação uniforme (dentro de uma determinada framework) e facilmente interpretada pelos utentes.</a:t>
          </a:r>
          <a:endParaRPr lang="en-US" dirty="0"/>
        </a:p>
      </dgm:t>
    </dgm:pt>
    <dgm:pt modelId="{80DE0DAC-0B67-4A73-9C23-910BD79CEA18}" type="parTrans" cxnId="{1CBD2D7A-EE3A-4B34-88F1-66AB74C4BC1F}">
      <dgm:prSet/>
      <dgm:spPr/>
      <dgm:t>
        <a:bodyPr/>
        <a:lstStyle/>
        <a:p>
          <a:endParaRPr lang="en-US"/>
        </a:p>
      </dgm:t>
    </dgm:pt>
    <dgm:pt modelId="{1637EEA2-BE5D-45E6-BD2D-C5E802249277}" type="sibTrans" cxnId="{1CBD2D7A-EE3A-4B34-88F1-66AB74C4BC1F}">
      <dgm:prSet/>
      <dgm:spPr/>
      <dgm:t>
        <a:bodyPr/>
        <a:lstStyle/>
        <a:p>
          <a:endParaRPr lang="en-US"/>
        </a:p>
      </dgm:t>
    </dgm:pt>
    <dgm:pt modelId="{A0672892-59E0-45AA-ACD0-253920A799AC}">
      <dgm:prSet phldrT="[Text]"/>
      <dgm:spPr/>
      <dgm:t>
        <a:bodyPr/>
        <a:lstStyle/>
        <a:p>
          <a:r>
            <a:rPr lang="pt-PT" dirty="0" smtClean="0"/>
            <a:t>Independência (as agências de rating são entidades independentes dos emitentes da dívida)</a:t>
          </a:r>
          <a:endParaRPr lang="en-US" dirty="0"/>
        </a:p>
      </dgm:t>
    </dgm:pt>
    <dgm:pt modelId="{C6A74F23-B4F9-41D0-B96F-09514AE8648F}" type="parTrans" cxnId="{4C5642D2-B61D-4049-9C05-776AAC5E294E}">
      <dgm:prSet/>
      <dgm:spPr/>
      <dgm:t>
        <a:bodyPr/>
        <a:lstStyle/>
        <a:p>
          <a:endParaRPr lang="en-US"/>
        </a:p>
      </dgm:t>
    </dgm:pt>
    <dgm:pt modelId="{42D9F1EC-0388-4659-93D9-CBC92CB17554}" type="sibTrans" cxnId="{4C5642D2-B61D-4049-9C05-776AAC5E294E}">
      <dgm:prSet/>
      <dgm:spPr/>
      <dgm:t>
        <a:bodyPr/>
        <a:lstStyle/>
        <a:p>
          <a:endParaRPr lang="en-US"/>
        </a:p>
      </dgm:t>
    </dgm:pt>
    <dgm:pt modelId="{11DA35F2-808E-4A1C-BD32-5A82AC5B0466}">
      <dgm:prSet phldrT="[Text]"/>
      <dgm:spPr/>
      <dgm:t>
        <a:bodyPr/>
        <a:lstStyle/>
        <a:p>
          <a:r>
            <a:rPr lang="pt-PT" dirty="0" smtClean="0"/>
            <a:t>Informação disponível ao público gratuitamente ou a baixo custo.</a:t>
          </a:r>
          <a:endParaRPr lang="en-US" dirty="0"/>
        </a:p>
      </dgm:t>
    </dgm:pt>
    <dgm:pt modelId="{16A6BBC3-FE8D-44B4-A8D4-AB7EC8298BFC}" type="parTrans" cxnId="{AAE35FCF-2A74-48FB-A656-87D36DAB2A33}">
      <dgm:prSet/>
      <dgm:spPr/>
      <dgm:t>
        <a:bodyPr/>
        <a:lstStyle/>
        <a:p>
          <a:endParaRPr lang="en-US"/>
        </a:p>
      </dgm:t>
    </dgm:pt>
    <dgm:pt modelId="{3F2C75DB-1E53-4FCD-A05F-04A74DEFF603}" type="sibTrans" cxnId="{AAE35FCF-2A74-48FB-A656-87D36DAB2A33}">
      <dgm:prSet/>
      <dgm:spPr/>
      <dgm:t>
        <a:bodyPr/>
        <a:lstStyle/>
        <a:p>
          <a:endParaRPr lang="en-US"/>
        </a:p>
      </dgm:t>
    </dgm:pt>
    <dgm:pt modelId="{870DB2A0-B5D3-446C-930C-D25C28DC9116}" type="pres">
      <dgm:prSet presAssocID="{B46A9CF4-FD79-426F-BA43-599D5D4ED992}" presName="Name0" presStyleCnt="0">
        <dgm:presLayoutVars>
          <dgm:dir/>
          <dgm:animLvl val="lvl"/>
          <dgm:resizeHandles/>
        </dgm:presLayoutVars>
      </dgm:prSet>
      <dgm:spPr/>
      <dgm:t>
        <a:bodyPr/>
        <a:lstStyle/>
        <a:p>
          <a:endParaRPr lang="en-US"/>
        </a:p>
      </dgm:t>
    </dgm:pt>
    <dgm:pt modelId="{93C5BB09-28A6-4D46-BCB2-7C29850514EA}" type="pres">
      <dgm:prSet presAssocID="{6B1E9758-0342-484E-A63B-00D5A8A8FCDA}" presName="linNode" presStyleCnt="0"/>
      <dgm:spPr/>
      <dgm:t>
        <a:bodyPr/>
        <a:lstStyle/>
        <a:p>
          <a:endParaRPr lang="en-US"/>
        </a:p>
      </dgm:t>
    </dgm:pt>
    <dgm:pt modelId="{3FAA3B62-0619-444D-B477-9A793EE0177B}" type="pres">
      <dgm:prSet presAssocID="{6B1E9758-0342-484E-A63B-00D5A8A8FCDA}" presName="parentShp" presStyleLbl="node1" presStyleIdx="0" presStyleCnt="1" custScaleX="68389" custScaleY="94359">
        <dgm:presLayoutVars>
          <dgm:bulletEnabled val="1"/>
        </dgm:presLayoutVars>
      </dgm:prSet>
      <dgm:spPr/>
      <dgm:t>
        <a:bodyPr/>
        <a:lstStyle/>
        <a:p>
          <a:endParaRPr lang="en-US"/>
        </a:p>
      </dgm:t>
    </dgm:pt>
    <dgm:pt modelId="{4081920E-BCB7-46A9-93B9-4CD8EC4B1F5C}" type="pres">
      <dgm:prSet presAssocID="{6B1E9758-0342-484E-A63B-00D5A8A8FCDA}" presName="childShp" presStyleLbl="bgAccFollowNode1" presStyleIdx="0" presStyleCnt="1" custScaleX="124189">
        <dgm:presLayoutVars>
          <dgm:bulletEnabled val="1"/>
        </dgm:presLayoutVars>
      </dgm:prSet>
      <dgm:spPr/>
      <dgm:t>
        <a:bodyPr/>
        <a:lstStyle/>
        <a:p>
          <a:endParaRPr lang="en-US"/>
        </a:p>
      </dgm:t>
    </dgm:pt>
  </dgm:ptLst>
  <dgm:cxnLst>
    <dgm:cxn modelId="{1CBD2D7A-EE3A-4B34-88F1-66AB74C4BC1F}" srcId="{6B1E9758-0342-484E-A63B-00D5A8A8FCDA}" destId="{C4425446-F231-4D9A-9EAB-F2D17E4B1DCE}" srcOrd="2" destOrd="0" parTransId="{80DE0DAC-0B67-4A73-9C23-910BD79CEA18}" sibTransId="{1637EEA2-BE5D-45E6-BD2D-C5E802249277}"/>
    <dgm:cxn modelId="{F032B3C8-053C-4388-B32E-A3C2291FAECD}" type="presOf" srcId="{A0672892-59E0-45AA-ACD0-253920A799AC}" destId="{4081920E-BCB7-46A9-93B9-4CD8EC4B1F5C}" srcOrd="0" destOrd="1" presId="urn:microsoft.com/office/officeart/2005/8/layout/vList6"/>
    <dgm:cxn modelId="{3508BE06-0D40-48B9-A5B4-D4E4C06A673F}" type="presOf" srcId="{C4425446-F231-4D9A-9EAB-F2D17E4B1DCE}" destId="{4081920E-BCB7-46A9-93B9-4CD8EC4B1F5C}" srcOrd="0" destOrd="2" presId="urn:microsoft.com/office/officeart/2005/8/layout/vList6"/>
    <dgm:cxn modelId="{43CC383C-162C-48C8-B8C6-3D82B90DF41E}" type="presOf" srcId="{11DA35F2-808E-4A1C-BD32-5A82AC5B0466}" destId="{4081920E-BCB7-46A9-93B9-4CD8EC4B1F5C}" srcOrd="0" destOrd="3" presId="urn:microsoft.com/office/officeart/2005/8/layout/vList6"/>
    <dgm:cxn modelId="{EDD978F5-929A-48A2-B969-A73C149B1D52}" srcId="{B46A9CF4-FD79-426F-BA43-599D5D4ED992}" destId="{6B1E9758-0342-484E-A63B-00D5A8A8FCDA}" srcOrd="0" destOrd="0" parTransId="{04CB7A5E-4420-4139-B842-C5E81B1C61BB}" sibTransId="{ABF6993D-7789-4C8E-8F89-487DCAB82CF7}"/>
    <dgm:cxn modelId="{2F56A90E-EECB-4F6E-B657-6D22F538610E}" type="presOf" srcId="{6B1E9758-0342-484E-A63B-00D5A8A8FCDA}" destId="{3FAA3B62-0619-444D-B477-9A793EE0177B}" srcOrd="0" destOrd="0" presId="urn:microsoft.com/office/officeart/2005/8/layout/vList6"/>
    <dgm:cxn modelId="{1581F538-89B8-42B2-A2F3-95D654674FC4}" type="presOf" srcId="{175F7A4B-6511-4C2E-8429-A9A6592F3774}" destId="{4081920E-BCB7-46A9-93B9-4CD8EC4B1F5C}" srcOrd="0" destOrd="0" presId="urn:microsoft.com/office/officeart/2005/8/layout/vList6"/>
    <dgm:cxn modelId="{4C5642D2-B61D-4049-9C05-776AAC5E294E}" srcId="{6B1E9758-0342-484E-A63B-00D5A8A8FCDA}" destId="{A0672892-59E0-45AA-ACD0-253920A799AC}" srcOrd="1" destOrd="0" parTransId="{C6A74F23-B4F9-41D0-B96F-09514AE8648F}" sibTransId="{42D9F1EC-0388-4659-93D9-CBC92CB17554}"/>
    <dgm:cxn modelId="{703E1982-EEFD-4DFA-BA84-F5EDE44D25A7}" srcId="{6B1E9758-0342-484E-A63B-00D5A8A8FCDA}" destId="{175F7A4B-6511-4C2E-8429-A9A6592F3774}" srcOrd="0" destOrd="0" parTransId="{AC0E93FD-70D8-41E8-9828-B1E037618D1C}" sibTransId="{8D288095-7852-4645-B1FB-44A8CB4E8665}"/>
    <dgm:cxn modelId="{AAE35FCF-2A74-48FB-A656-87D36DAB2A33}" srcId="{6B1E9758-0342-484E-A63B-00D5A8A8FCDA}" destId="{11DA35F2-808E-4A1C-BD32-5A82AC5B0466}" srcOrd="3" destOrd="0" parTransId="{16A6BBC3-FE8D-44B4-A8D4-AB7EC8298BFC}" sibTransId="{3F2C75DB-1E53-4FCD-A05F-04A74DEFF603}"/>
    <dgm:cxn modelId="{79B04A09-C42E-4FEA-82A2-74980644AFCB}" type="presOf" srcId="{B46A9CF4-FD79-426F-BA43-599D5D4ED992}" destId="{870DB2A0-B5D3-446C-930C-D25C28DC9116}" srcOrd="0" destOrd="0" presId="urn:microsoft.com/office/officeart/2005/8/layout/vList6"/>
    <dgm:cxn modelId="{31328B33-F42F-4BBF-A739-44F7EF57CF06}" type="presParOf" srcId="{870DB2A0-B5D3-446C-930C-D25C28DC9116}" destId="{93C5BB09-28A6-4D46-BCB2-7C29850514EA}" srcOrd="0" destOrd="0" presId="urn:microsoft.com/office/officeart/2005/8/layout/vList6"/>
    <dgm:cxn modelId="{A355E20B-CCDF-419F-B37A-42D5DA431F5A}" type="presParOf" srcId="{93C5BB09-28A6-4D46-BCB2-7C29850514EA}" destId="{3FAA3B62-0619-444D-B477-9A793EE0177B}" srcOrd="0" destOrd="0" presId="urn:microsoft.com/office/officeart/2005/8/layout/vList6"/>
    <dgm:cxn modelId="{95C317BA-B1EA-4214-9512-48F31B552C13}" type="presParOf" srcId="{93C5BB09-28A6-4D46-BCB2-7C29850514EA}" destId="{4081920E-BCB7-46A9-93B9-4CD8EC4B1F5C}" srcOrd="1" destOrd="0" presId="urn:microsoft.com/office/officeart/2005/8/layout/vList6"/>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6B320E8-25FD-4C9B-96D5-FF113E345D7B}" type="doc">
      <dgm:prSet loTypeId="urn:microsoft.com/office/officeart/2005/8/layout/hList1" loCatId="list" qsTypeId="urn:microsoft.com/office/officeart/2005/8/quickstyle/simple2" qsCatId="simple" csTypeId="urn:microsoft.com/office/officeart/2005/8/colors/accent1_2" csCatId="accent1" phldr="1"/>
      <dgm:spPr/>
      <dgm:t>
        <a:bodyPr/>
        <a:lstStyle/>
        <a:p>
          <a:endParaRPr lang="en-US"/>
        </a:p>
      </dgm:t>
    </dgm:pt>
    <dgm:pt modelId="{1C0A8245-EFA8-43BB-8ED3-3CC4E6977E3D}">
      <dgm:prSet phldrT="[Text]"/>
      <dgm:spPr/>
      <dgm:t>
        <a:bodyPr/>
        <a:lstStyle/>
        <a:p>
          <a:r>
            <a:rPr lang="pt-PT" dirty="0" smtClean="0"/>
            <a:t>Informação superior, dentro de um quadro comparativo, acessível a todos e a baixo custo.</a:t>
          </a:r>
          <a:endParaRPr lang="en-US" dirty="0"/>
        </a:p>
      </dgm:t>
    </dgm:pt>
    <dgm:pt modelId="{411E0B61-8E21-45AA-A9EC-1B18CEB5923B}" type="parTrans" cxnId="{BEB1455F-306E-44FD-B655-FB6CCF2D3046}">
      <dgm:prSet/>
      <dgm:spPr/>
      <dgm:t>
        <a:bodyPr/>
        <a:lstStyle/>
        <a:p>
          <a:endParaRPr lang="en-US"/>
        </a:p>
      </dgm:t>
    </dgm:pt>
    <dgm:pt modelId="{87004B8D-0208-46BA-A139-AA139FE4AA8E}" type="sibTrans" cxnId="{BEB1455F-306E-44FD-B655-FB6CCF2D3046}">
      <dgm:prSet/>
      <dgm:spPr/>
      <dgm:t>
        <a:bodyPr/>
        <a:lstStyle/>
        <a:p>
          <a:endParaRPr lang="en-US"/>
        </a:p>
      </dgm:t>
    </dgm:pt>
    <dgm:pt modelId="{E11AB87B-A666-449C-9E71-2E500536E3CD}">
      <dgm:prSet phldrT="[Text]" custT="1"/>
      <dgm:spPr/>
      <dgm:t>
        <a:bodyPr/>
        <a:lstStyle/>
        <a:p>
          <a:r>
            <a:rPr lang="pt-PT" sz="1100" dirty="0" smtClean="0"/>
            <a:t>Reduz a assimetria de informação entre investidores informados e não informados (entre investidores institucionais e individuais)</a:t>
          </a:r>
          <a:endParaRPr lang="en-US" sz="1100" dirty="0"/>
        </a:p>
      </dgm:t>
    </dgm:pt>
    <dgm:pt modelId="{587A1B02-29FB-4191-BD30-DDBC59C31C2A}" type="parTrans" cxnId="{0609CDDC-99BD-4D66-BB07-FB693543F64E}">
      <dgm:prSet/>
      <dgm:spPr/>
      <dgm:t>
        <a:bodyPr/>
        <a:lstStyle/>
        <a:p>
          <a:endParaRPr lang="en-US"/>
        </a:p>
      </dgm:t>
    </dgm:pt>
    <dgm:pt modelId="{7946965A-DB3A-49DE-9DA3-CF10F5925943}" type="sibTrans" cxnId="{0609CDDC-99BD-4D66-BB07-FB693543F64E}">
      <dgm:prSet/>
      <dgm:spPr/>
      <dgm:t>
        <a:bodyPr/>
        <a:lstStyle/>
        <a:p>
          <a:endParaRPr lang="en-US"/>
        </a:p>
      </dgm:t>
    </dgm:pt>
    <dgm:pt modelId="{F94E0A09-A9B8-4EF3-993E-D2DF9DE6AD1E}">
      <dgm:prSet phldrT="[Text]" custT="1"/>
      <dgm:spPr/>
      <dgm:t>
        <a:bodyPr/>
        <a:lstStyle/>
        <a:p>
          <a:r>
            <a:rPr lang="pt-PT" sz="1100" dirty="0" smtClean="0"/>
            <a:t>Facilita a comparação entre opções de investimento</a:t>
          </a:r>
          <a:endParaRPr lang="en-US" sz="1100" dirty="0"/>
        </a:p>
      </dgm:t>
    </dgm:pt>
    <dgm:pt modelId="{66DD609C-A262-4BF0-9C0C-E23909E8E51F}" type="parTrans" cxnId="{CB96C1A3-E92C-4343-AAFF-A9FF5C597C93}">
      <dgm:prSet/>
      <dgm:spPr/>
      <dgm:t>
        <a:bodyPr/>
        <a:lstStyle/>
        <a:p>
          <a:endParaRPr lang="en-US"/>
        </a:p>
      </dgm:t>
    </dgm:pt>
    <dgm:pt modelId="{334D0472-0020-434B-8886-D310229306AF}" type="sibTrans" cxnId="{CB96C1A3-E92C-4343-AAFF-A9FF5C597C93}">
      <dgm:prSet/>
      <dgm:spPr/>
      <dgm:t>
        <a:bodyPr/>
        <a:lstStyle/>
        <a:p>
          <a:endParaRPr lang="en-US"/>
        </a:p>
      </dgm:t>
    </dgm:pt>
    <dgm:pt modelId="{7A0A053D-D476-4BB5-A5B0-C06B1B5391C8}">
      <dgm:prSet phldrT="[Text]"/>
      <dgm:spPr/>
      <dgm:t>
        <a:bodyPr/>
        <a:lstStyle/>
        <a:p>
          <a:r>
            <a:rPr lang="pt-PT" dirty="0" smtClean="0"/>
            <a:t>Avalia e classifica o risco e propricia a criação de um mercado de crédito e formação de preço</a:t>
          </a:r>
          <a:endParaRPr lang="en-US" dirty="0"/>
        </a:p>
      </dgm:t>
    </dgm:pt>
    <dgm:pt modelId="{E0AC8228-D531-4301-BD60-C00FC7BEACDA}" type="parTrans" cxnId="{AD46CE88-81C8-4020-B884-D9593F886AA6}">
      <dgm:prSet/>
      <dgm:spPr/>
      <dgm:t>
        <a:bodyPr/>
        <a:lstStyle/>
        <a:p>
          <a:endParaRPr lang="en-US"/>
        </a:p>
      </dgm:t>
    </dgm:pt>
    <dgm:pt modelId="{B6ADFFB5-561A-4F20-B8D5-B7EC43E122E3}" type="sibTrans" cxnId="{AD46CE88-81C8-4020-B884-D9593F886AA6}">
      <dgm:prSet/>
      <dgm:spPr/>
      <dgm:t>
        <a:bodyPr/>
        <a:lstStyle/>
        <a:p>
          <a:endParaRPr lang="en-US"/>
        </a:p>
      </dgm:t>
    </dgm:pt>
    <dgm:pt modelId="{9996FA26-2C75-4C2D-BF1C-80EB73169793}">
      <dgm:prSet phldrT="[Text]" custT="1"/>
      <dgm:spPr/>
      <dgm:t>
        <a:bodyPr/>
        <a:lstStyle/>
        <a:p>
          <a:r>
            <a:rPr lang="pt-PT" sz="1100" dirty="0" smtClean="0"/>
            <a:t> Permite uma melhor adequação do risco, retorno e trade off.</a:t>
          </a:r>
          <a:endParaRPr lang="en-US" sz="1100" dirty="0"/>
        </a:p>
      </dgm:t>
    </dgm:pt>
    <dgm:pt modelId="{AA4BBC7D-4120-4902-9FF2-3D4F84E80764}" type="parTrans" cxnId="{095230CC-CB17-469F-8788-D74E0B380A21}">
      <dgm:prSet/>
      <dgm:spPr/>
      <dgm:t>
        <a:bodyPr/>
        <a:lstStyle/>
        <a:p>
          <a:endParaRPr lang="en-US"/>
        </a:p>
      </dgm:t>
    </dgm:pt>
    <dgm:pt modelId="{7C325F92-DD2D-4721-8E49-91CE5EB3786F}" type="sibTrans" cxnId="{095230CC-CB17-469F-8788-D74E0B380A21}">
      <dgm:prSet/>
      <dgm:spPr/>
      <dgm:t>
        <a:bodyPr/>
        <a:lstStyle/>
        <a:p>
          <a:endParaRPr lang="en-US"/>
        </a:p>
      </dgm:t>
    </dgm:pt>
    <dgm:pt modelId="{37BBE2D4-383C-4D54-BE3B-40E82F02DDC9}">
      <dgm:prSet phldrT="[Text]" custT="1"/>
      <dgm:spPr/>
      <dgm:t>
        <a:bodyPr/>
        <a:lstStyle/>
        <a:p>
          <a:r>
            <a:rPr lang="pt-PT" sz="1100" dirty="0" smtClean="0"/>
            <a:t>Maior disciplina de crédito</a:t>
          </a:r>
          <a:endParaRPr lang="en-US" sz="1100" dirty="0"/>
        </a:p>
      </dgm:t>
    </dgm:pt>
    <dgm:pt modelId="{54946EBF-5665-4357-9D6F-1AB721C29855}" type="parTrans" cxnId="{3585F4F2-230E-4685-85A8-47195F453AB0}">
      <dgm:prSet/>
      <dgm:spPr/>
      <dgm:t>
        <a:bodyPr/>
        <a:lstStyle/>
        <a:p>
          <a:endParaRPr lang="en-US"/>
        </a:p>
      </dgm:t>
    </dgm:pt>
    <dgm:pt modelId="{98A1560C-D505-4AB4-9755-A5C9D75EE741}" type="sibTrans" cxnId="{3585F4F2-230E-4685-85A8-47195F453AB0}">
      <dgm:prSet/>
      <dgm:spPr/>
      <dgm:t>
        <a:bodyPr/>
        <a:lstStyle/>
        <a:p>
          <a:endParaRPr lang="en-US"/>
        </a:p>
      </dgm:t>
    </dgm:pt>
    <dgm:pt modelId="{8DD1A47D-1B27-40FC-A16E-A2390CB1EE03}">
      <dgm:prSet phldrT="[Text]"/>
      <dgm:spPr/>
      <dgm:t>
        <a:bodyPr/>
        <a:lstStyle/>
        <a:p>
          <a:r>
            <a:rPr lang="pt-PT" dirty="0" smtClean="0"/>
            <a:t>Aumenta o leque de alternativas de investimento ao providenciar medidas relativas de risco de crédito que por sua vez aumenta a oferta de capital de risco que permite financiar a economia. </a:t>
          </a:r>
          <a:endParaRPr lang="en-US" dirty="0"/>
        </a:p>
      </dgm:t>
    </dgm:pt>
    <dgm:pt modelId="{E759D8DC-60AC-462D-A370-D49E2EB0596D}" type="parTrans" cxnId="{AFEFC8A0-22C0-4B4F-B21C-CF79A1C92FE0}">
      <dgm:prSet/>
      <dgm:spPr/>
      <dgm:t>
        <a:bodyPr/>
        <a:lstStyle/>
        <a:p>
          <a:endParaRPr lang="en-US"/>
        </a:p>
      </dgm:t>
    </dgm:pt>
    <dgm:pt modelId="{0347454F-B9FB-414F-8124-82BCB5AAAD1B}" type="sibTrans" cxnId="{AFEFC8A0-22C0-4B4F-B21C-CF79A1C92FE0}">
      <dgm:prSet/>
      <dgm:spPr/>
      <dgm:t>
        <a:bodyPr/>
        <a:lstStyle/>
        <a:p>
          <a:endParaRPr lang="en-US"/>
        </a:p>
      </dgm:t>
    </dgm:pt>
    <dgm:pt modelId="{810857AC-66B2-4573-AC1A-A4F55BE0AB4A}">
      <dgm:prSet phldrT="[Text]"/>
      <dgm:spPr/>
      <dgm:t>
        <a:bodyPr/>
        <a:lstStyle/>
        <a:p>
          <a:r>
            <a:rPr lang="pt-PT" dirty="0" smtClean="0"/>
            <a:t>Permite aos emitentes acederem a um mercado maior propiciado por um público investidor mais amplo</a:t>
          </a:r>
          <a:endParaRPr lang="en-US" dirty="0"/>
        </a:p>
      </dgm:t>
    </dgm:pt>
    <dgm:pt modelId="{A5D3D183-38A6-4DA6-B666-0A2F342769BE}" type="parTrans" cxnId="{96C37F37-62DC-43E9-A790-745B72FB6A8B}">
      <dgm:prSet/>
      <dgm:spPr/>
      <dgm:t>
        <a:bodyPr/>
        <a:lstStyle/>
        <a:p>
          <a:endParaRPr lang="en-US"/>
        </a:p>
      </dgm:t>
    </dgm:pt>
    <dgm:pt modelId="{AE08B7E0-94F4-4633-9C9B-D973C2D49317}" type="sibTrans" cxnId="{96C37F37-62DC-43E9-A790-745B72FB6A8B}">
      <dgm:prSet/>
      <dgm:spPr/>
      <dgm:t>
        <a:bodyPr/>
        <a:lstStyle/>
        <a:p>
          <a:endParaRPr lang="en-US"/>
        </a:p>
      </dgm:t>
    </dgm:pt>
    <dgm:pt modelId="{AA9087D6-A3EB-474C-A680-3FD3E5489091}">
      <dgm:prSet phldrT="[Text]"/>
      <dgm:spPr/>
      <dgm:t>
        <a:bodyPr/>
        <a:lstStyle/>
        <a:p>
          <a:r>
            <a:rPr lang="pt-PT" dirty="0" smtClean="0"/>
            <a:t>Dota os intermediários de uma ferramenta de informação que lhes facilita a captação de fundos</a:t>
          </a:r>
          <a:endParaRPr lang="en-US" dirty="0"/>
        </a:p>
      </dgm:t>
    </dgm:pt>
    <dgm:pt modelId="{2DFAE588-219C-45E8-A7C7-B26E74015D27}" type="parTrans" cxnId="{54176A79-D1C9-41F4-9833-B82197524C99}">
      <dgm:prSet/>
      <dgm:spPr/>
      <dgm:t>
        <a:bodyPr/>
        <a:lstStyle/>
        <a:p>
          <a:endParaRPr lang="en-US"/>
        </a:p>
      </dgm:t>
    </dgm:pt>
    <dgm:pt modelId="{4FA5657F-5620-4958-8A6C-90855A9522F9}" type="sibTrans" cxnId="{54176A79-D1C9-41F4-9833-B82197524C99}">
      <dgm:prSet/>
      <dgm:spPr/>
      <dgm:t>
        <a:bodyPr/>
        <a:lstStyle/>
        <a:p>
          <a:endParaRPr lang="en-US"/>
        </a:p>
      </dgm:t>
    </dgm:pt>
    <dgm:pt modelId="{8331F877-7D8D-4D93-B50D-210496DEE563}">
      <dgm:prSet phldrT="[Text]"/>
      <dgm:spPr/>
      <dgm:t>
        <a:bodyPr/>
        <a:lstStyle/>
        <a:p>
          <a:endParaRPr lang="en-US" sz="1000" dirty="0"/>
        </a:p>
      </dgm:t>
    </dgm:pt>
    <dgm:pt modelId="{DBC55CE5-116F-467D-BA94-D57EEE9A0F8B}" type="parTrans" cxnId="{8BB6295A-D4F5-47D1-9C31-199E53BEC12E}">
      <dgm:prSet/>
      <dgm:spPr/>
      <dgm:t>
        <a:bodyPr/>
        <a:lstStyle/>
        <a:p>
          <a:endParaRPr lang="en-US"/>
        </a:p>
      </dgm:t>
    </dgm:pt>
    <dgm:pt modelId="{6995A759-5B54-4195-A511-5CBF445F9D06}" type="sibTrans" cxnId="{8BB6295A-D4F5-47D1-9C31-199E53BEC12E}">
      <dgm:prSet/>
      <dgm:spPr/>
      <dgm:t>
        <a:bodyPr/>
        <a:lstStyle/>
        <a:p>
          <a:endParaRPr lang="en-US"/>
        </a:p>
      </dgm:t>
    </dgm:pt>
    <dgm:pt modelId="{9386560A-7D58-4834-9F90-55D32D7D09F4}">
      <dgm:prSet phldrT="[Text]" custT="1"/>
      <dgm:spPr/>
      <dgm:t>
        <a:bodyPr/>
        <a:lstStyle/>
        <a:p>
          <a:r>
            <a:rPr lang="pt-PT" sz="1100" dirty="0" smtClean="0"/>
            <a:t>Aumenta a confiança do investidor e orienta-os em termos de risco</a:t>
          </a:r>
          <a:endParaRPr lang="en-US" sz="1100" dirty="0"/>
        </a:p>
      </dgm:t>
    </dgm:pt>
    <dgm:pt modelId="{CD87A1B2-A0AD-483E-8705-C41C1178BB4E}" type="parTrans" cxnId="{9E43FE59-FBDE-44DD-951B-333AE5407943}">
      <dgm:prSet/>
      <dgm:spPr/>
      <dgm:t>
        <a:bodyPr/>
        <a:lstStyle/>
        <a:p>
          <a:endParaRPr lang="en-US"/>
        </a:p>
      </dgm:t>
    </dgm:pt>
    <dgm:pt modelId="{6A2AB450-D8EB-4D5D-A59E-EEB3B2A4EFC2}" type="sibTrans" cxnId="{9E43FE59-FBDE-44DD-951B-333AE5407943}">
      <dgm:prSet/>
      <dgm:spPr/>
      <dgm:t>
        <a:bodyPr/>
        <a:lstStyle/>
        <a:p>
          <a:endParaRPr lang="en-US"/>
        </a:p>
      </dgm:t>
    </dgm:pt>
    <dgm:pt modelId="{D38E556E-8B78-4C36-9C60-83EBF858D026}">
      <dgm:prSet phldrT="[Text]" custT="1"/>
      <dgm:spPr/>
      <dgm:t>
        <a:bodyPr/>
        <a:lstStyle/>
        <a:p>
          <a:r>
            <a:rPr lang="pt-PT" sz="1100" dirty="0" smtClean="0"/>
            <a:t>Permite uma decisão mais rápida e facilitada perante a diversidade de oportunidades de investimento disponíveis</a:t>
          </a:r>
          <a:endParaRPr lang="en-US" sz="1100" dirty="0"/>
        </a:p>
      </dgm:t>
    </dgm:pt>
    <dgm:pt modelId="{9F64C410-5BB9-4E64-AE8D-E586ED54AD28}" type="parTrans" cxnId="{F6A4C415-12E4-479D-9C3F-D7461CE221A7}">
      <dgm:prSet/>
      <dgm:spPr/>
      <dgm:t>
        <a:bodyPr/>
        <a:lstStyle/>
        <a:p>
          <a:endParaRPr lang="en-US"/>
        </a:p>
      </dgm:t>
    </dgm:pt>
    <dgm:pt modelId="{FB03679F-151F-49BF-A1D7-A6DD8628BCB8}" type="sibTrans" cxnId="{F6A4C415-12E4-479D-9C3F-D7461CE221A7}">
      <dgm:prSet/>
      <dgm:spPr/>
      <dgm:t>
        <a:bodyPr/>
        <a:lstStyle/>
        <a:p>
          <a:endParaRPr lang="en-US"/>
        </a:p>
      </dgm:t>
    </dgm:pt>
    <dgm:pt modelId="{2EA4BF0B-4E6C-4864-A47A-E63C7C17D0DE}">
      <dgm:prSet phldrT="[Text]" custT="1"/>
      <dgm:spPr/>
      <dgm:t>
        <a:bodyPr/>
        <a:lstStyle/>
        <a:p>
          <a:r>
            <a:rPr lang="pt-PT" sz="1100" dirty="0" smtClean="0"/>
            <a:t>Melhor descoberta do preço</a:t>
          </a:r>
          <a:endParaRPr lang="en-US" sz="1100" dirty="0"/>
        </a:p>
      </dgm:t>
    </dgm:pt>
    <dgm:pt modelId="{6F490F87-4AEB-40E2-8D5F-28172E9704F8}" type="parTrans" cxnId="{8C728252-2CFD-429C-9DAF-3AA350C94396}">
      <dgm:prSet/>
      <dgm:spPr/>
      <dgm:t>
        <a:bodyPr/>
        <a:lstStyle/>
        <a:p>
          <a:endParaRPr lang="en-US"/>
        </a:p>
      </dgm:t>
    </dgm:pt>
    <dgm:pt modelId="{3E9DBB3C-EE13-4502-A4A2-45BBF9433778}" type="sibTrans" cxnId="{8C728252-2CFD-429C-9DAF-3AA350C94396}">
      <dgm:prSet/>
      <dgm:spPr/>
      <dgm:t>
        <a:bodyPr/>
        <a:lstStyle/>
        <a:p>
          <a:endParaRPr lang="en-US"/>
        </a:p>
      </dgm:t>
    </dgm:pt>
    <dgm:pt modelId="{5CA4556C-9F75-4D1F-B91C-EF90E40AC1E3}">
      <dgm:prSet phldrT="[Text]" custT="1"/>
      <dgm:spPr/>
      <dgm:t>
        <a:bodyPr/>
        <a:lstStyle/>
        <a:p>
          <a:r>
            <a:rPr lang="pt-PT" sz="1100" dirty="0" smtClean="0"/>
            <a:t>Facilita a avaliação do preço do risco</a:t>
          </a:r>
          <a:endParaRPr lang="en-US" sz="1100" dirty="0"/>
        </a:p>
      </dgm:t>
    </dgm:pt>
    <dgm:pt modelId="{7CC03C10-8257-4BC3-B273-45BC038872E4}" type="parTrans" cxnId="{6DDE7AB9-2BA5-4EAA-87FB-D85B23C119B7}">
      <dgm:prSet/>
      <dgm:spPr/>
      <dgm:t>
        <a:bodyPr/>
        <a:lstStyle/>
        <a:p>
          <a:endParaRPr lang="en-US"/>
        </a:p>
      </dgm:t>
    </dgm:pt>
    <dgm:pt modelId="{0382BB96-457C-47E9-93D9-619DFAEDCBCA}" type="sibTrans" cxnId="{6DDE7AB9-2BA5-4EAA-87FB-D85B23C119B7}">
      <dgm:prSet/>
      <dgm:spPr/>
      <dgm:t>
        <a:bodyPr/>
        <a:lstStyle/>
        <a:p>
          <a:endParaRPr lang="en-US"/>
        </a:p>
      </dgm:t>
    </dgm:pt>
    <dgm:pt modelId="{18DB037F-0733-4B2B-98FC-40AFE1831C38}">
      <dgm:prSet phldrT="[Text]" custT="1"/>
      <dgm:spPr/>
      <dgm:t>
        <a:bodyPr/>
        <a:lstStyle/>
        <a:p>
          <a:r>
            <a:rPr lang="pt-PT" sz="1100" dirty="0" smtClean="0"/>
            <a:t>Permite a criação de uma curva de taxas de juro mais adequada ao risco das diferentes maturidades.</a:t>
          </a:r>
          <a:endParaRPr lang="en-US" sz="1100" dirty="0"/>
        </a:p>
      </dgm:t>
    </dgm:pt>
    <dgm:pt modelId="{B15F341F-433C-41B8-9815-F7B64A44DEEC}" type="parTrans" cxnId="{286235ED-8771-477F-87E2-334221609375}">
      <dgm:prSet/>
      <dgm:spPr/>
      <dgm:t>
        <a:bodyPr/>
        <a:lstStyle/>
        <a:p>
          <a:endParaRPr lang="en-US"/>
        </a:p>
      </dgm:t>
    </dgm:pt>
    <dgm:pt modelId="{8BC436BF-F735-45DC-A61A-CFF39F165A26}" type="sibTrans" cxnId="{286235ED-8771-477F-87E2-334221609375}">
      <dgm:prSet/>
      <dgm:spPr/>
      <dgm:t>
        <a:bodyPr/>
        <a:lstStyle/>
        <a:p>
          <a:endParaRPr lang="en-US"/>
        </a:p>
      </dgm:t>
    </dgm:pt>
    <dgm:pt modelId="{F814C3FB-2B29-4A67-98C5-958C4045A8F7}">
      <dgm:prSet phldrT="[Text]"/>
      <dgm:spPr/>
      <dgm:t>
        <a:bodyPr/>
        <a:lstStyle/>
        <a:p>
          <a:r>
            <a:rPr lang="pt-PT" dirty="0" smtClean="0"/>
            <a:t> Ajuda o desenvolvimento do mercado financeiro, promovendo uma maior eficiência, estabilidade e regulação.</a:t>
          </a:r>
          <a:endParaRPr lang="en-US" dirty="0"/>
        </a:p>
      </dgm:t>
    </dgm:pt>
    <dgm:pt modelId="{CE94C075-C47C-4A0C-9C0E-226E8D3D708E}" type="parTrans" cxnId="{3748A4CB-2238-429C-9393-8E7521212F70}">
      <dgm:prSet/>
      <dgm:spPr/>
      <dgm:t>
        <a:bodyPr/>
        <a:lstStyle/>
        <a:p>
          <a:endParaRPr lang="en-US"/>
        </a:p>
      </dgm:t>
    </dgm:pt>
    <dgm:pt modelId="{3A04E69D-9D48-47D7-B9BF-B64D0D030080}" type="sibTrans" cxnId="{3748A4CB-2238-429C-9393-8E7521212F70}">
      <dgm:prSet/>
      <dgm:spPr/>
      <dgm:t>
        <a:bodyPr/>
        <a:lstStyle/>
        <a:p>
          <a:endParaRPr lang="en-US"/>
        </a:p>
      </dgm:t>
    </dgm:pt>
    <dgm:pt modelId="{0AE86DE0-0700-44FC-97D8-D7D08D80F5A3}">
      <dgm:prSet phldrT="[Text]" custT="1"/>
      <dgm:spPr/>
      <dgm:t>
        <a:bodyPr/>
        <a:lstStyle/>
        <a:p>
          <a:r>
            <a:rPr lang="pt-PT" sz="1100" dirty="0" smtClean="0"/>
            <a:t>Permite a criação de políticas de investimento.</a:t>
          </a:r>
          <a:endParaRPr lang="en-US" sz="1100" dirty="0"/>
        </a:p>
      </dgm:t>
    </dgm:pt>
    <dgm:pt modelId="{51D939CC-247F-4965-9E1E-04FDABBA386A}" type="parTrans" cxnId="{3E345350-88C6-43DA-B1AA-4C8481EF7D27}">
      <dgm:prSet/>
      <dgm:spPr/>
      <dgm:t>
        <a:bodyPr/>
        <a:lstStyle/>
        <a:p>
          <a:endParaRPr lang="en-US"/>
        </a:p>
      </dgm:t>
    </dgm:pt>
    <dgm:pt modelId="{D749E16E-1848-4913-A897-0C66ACEA9D24}" type="sibTrans" cxnId="{3E345350-88C6-43DA-B1AA-4C8481EF7D27}">
      <dgm:prSet/>
      <dgm:spPr/>
      <dgm:t>
        <a:bodyPr/>
        <a:lstStyle/>
        <a:p>
          <a:endParaRPr lang="en-US"/>
        </a:p>
      </dgm:t>
    </dgm:pt>
    <dgm:pt modelId="{DB1B7EDE-8F76-4242-A041-6BD76ED43DAA}">
      <dgm:prSet phldrT="[Text]" custT="1"/>
      <dgm:spPr/>
      <dgm:t>
        <a:bodyPr/>
        <a:lstStyle/>
        <a:p>
          <a:r>
            <a:rPr lang="pt-PT" sz="1100" dirty="0" smtClean="0"/>
            <a:t>Diminui os custos tanto para os emitentes como para os credores.</a:t>
          </a:r>
          <a:endParaRPr lang="en-US" sz="1100" dirty="0"/>
        </a:p>
      </dgm:t>
    </dgm:pt>
    <dgm:pt modelId="{7D16D72F-A52D-4B3A-BF99-60EC2113CC70}" type="parTrans" cxnId="{E8ECAA67-25F0-4DC9-A8DB-E3A8CD3E0BF4}">
      <dgm:prSet/>
      <dgm:spPr/>
      <dgm:t>
        <a:bodyPr/>
        <a:lstStyle/>
        <a:p>
          <a:endParaRPr lang="en-US"/>
        </a:p>
      </dgm:t>
    </dgm:pt>
    <dgm:pt modelId="{1512ACF3-BDF0-4437-A921-5F606359056D}" type="sibTrans" cxnId="{E8ECAA67-25F0-4DC9-A8DB-E3A8CD3E0BF4}">
      <dgm:prSet/>
      <dgm:spPr/>
      <dgm:t>
        <a:bodyPr/>
        <a:lstStyle/>
        <a:p>
          <a:endParaRPr lang="en-US"/>
        </a:p>
      </dgm:t>
    </dgm:pt>
    <dgm:pt modelId="{7A3126E7-F4EA-4686-B2C6-B0B7BE8D327A}">
      <dgm:prSet phldrT="[Text]"/>
      <dgm:spPr/>
      <dgm:t>
        <a:bodyPr/>
        <a:lstStyle/>
        <a:p>
          <a:r>
            <a:rPr lang="pt-PT" dirty="0" smtClean="0"/>
            <a:t>Permite que os investidores tenham acesso a diferentes categorias de risco de capital que de outra forma não conseguiriam avaliar (ex: companhias públicas, pequenos bancos, etc.)</a:t>
          </a:r>
          <a:endParaRPr lang="en-US" dirty="0"/>
        </a:p>
      </dgm:t>
    </dgm:pt>
    <dgm:pt modelId="{5629DBB5-1D85-4B2E-8A2D-47CC997D4ACA}" type="parTrans" cxnId="{E8AF4F59-FC97-49B3-9886-56648039094D}">
      <dgm:prSet/>
      <dgm:spPr/>
      <dgm:t>
        <a:bodyPr/>
        <a:lstStyle/>
        <a:p>
          <a:endParaRPr lang="en-US"/>
        </a:p>
      </dgm:t>
    </dgm:pt>
    <dgm:pt modelId="{10616A78-6E5D-418D-A95E-2F2AEC2A28AF}" type="sibTrans" cxnId="{E8AF4F59-FC97-49B3-9886-56648039094D}">
      <dgm:prSet/>
      <dgm:spPr/>
      <dgm:t>
        <a:bodyPr/>
        <a:lstStyle/>
        <a:p>
          <a:endParaRPr lang="en-US"/>
        </a:p>
      </dgm:t>
    </dgm:pt>
    <dgm:pt modelId="{14874758-B3BE-454B-88AF-3F66A327035D}" type="pres">
      <dgm:prSet presAssocID="{36B320E8-25FD-4C9B-96D5-FF113E345D7B}" presName="Name0" presStyleCnt="0">
        <dgm:presLayoutVars>
          <dgm:dir/>
          <dgm:animLvl val="lvl"/>
          <dgm:resizeHandles val="exact"/>
        </dgm:presLayoutVars>
      </dgm:prSet>
      <dgm:spPr/>
      <dgm:t>
        <a:bodyPr/>
        <a:lstStyle/>
        <a:p>
          <a:endParaRPr lang="en-US"/>
        </a:p>
      </dgm:t>
    </dgm:pt>
    <dgm:pt modelId="{E7F09C1E-B456-4A06-B3F2-A3739A6B94F5}" type="pres">
      <dgm:prSet presAssocID="{1C0A8245-EFA8-43BB-8ED3-3CC4E6977E3D}" presName="composite" presStyleCnt="0"/>
      <dgm:spPr/>
      <dgm:t>
        <a:bodyPr/>
        <a:lstStyle/>
        <a:p>
          <a:endParaRPr lang="en-US"/>
        </a:p>
      </dgm:t>
    </dgm:pt>
    <dgm:pt modelId="{86CE0100-BEFC-4D38-863B-56DC53DBA250}" type="pres">
      <dgm:prSet presAssocID="{1C0A8245-EFA8-43BB-8ED3-3CC4E6977E3D}" presName="parTx" presStyleLbl="alignNode1" presStyleIdx="0" presStyleCnt="3">
        <dgm:presLayoutVars>
          <dgm:chMax val="0"/>
          <dgm:chPref val="0"/>
          <dgm:bulletEnabled val="1"/>
        </dgm:presLayoutVars>
      </dgm:prSet>
      <dgm:spPr/>
      <dgm:t>
        <a:bodyPr/>
        <a:lstStyle/>
        <a:p>
          <a:endParaRPr lang="en-US"/>
        </a:p>
      </dgm:t>
    </dgm:pt>
    <dgm:pt modelId="{397105D3-B349-47DC-B6D8-DD4D9730383B}" type="pres">
      <dgm:prSet presAssocID="{1C0A8245-EFA8-43BB-8ED3-3CC4E6977E3D}" presName="desTx" presStyleLbl="alignAccFollowNode1" presStyleIdx="0" presStyleCnt="3">
        <dgm:presLayoutVars>
          <dgm:bulletEnabled val="1"/>
        </dgm:presLayoutVars>
      </dgm:prSet>
      <dgm:spPr/>
      <dgm:t>
        <a:bodyPr/>
        <a:lstStyle/>
        <a:p>
          <a:endParaRPr lang="en-US"/>
        </a:p>
      </dgm:t>
    </dgm:pt>
    <dgm:pt modelId="{6FF90DD9-B58E-4A7C-B4C1-ABFDC010F76F}" type="pres">
      <dgm:prSet presAssocID="{87004B8D-0208-46BA-A139-AA139FE4AA8E}" presName="space" presStyleCnt="0"/>
      <dgm:spPr/>
      <dgm:t>
        <a:bodyPr/>
        <a:lstStyle/>
        <a:p>
          <a:endParaRPr lang="en-US"/>
        </a:p>
      </dgm:t>
    </dgm:pt>
    <dgm:pt modelId="{53F9C2E7-FD01-451D-8F55-A580F3E728A2}" type="pres">
      <dgm:prSet presAssocID="{7A0A053D-D476-4BB5-A5B0-C06B1B5391C8}" presName="composite" presStyleCnt="0"/>
      <dgm:spPr/>
      <dgm:t>
        <a:bodyPr/>
        <a:lstStyle/>
        <a:p>
          <a:endParaRPr lang="en-US"/>
        </a:p>
      </dgm:t>
    </dgm:pt>
    <dgm:pt modelId="{B9B1D6AC-10BD-40CB-8C15-076BD2152533}" type="pres">
      <dgm:prSet presAssocID="{7A0A053D-D476-4BB5-A5B0-C06B1B5391C8}" presName="parTx" presStyleLbl="alignNode1" presStyleIdx="1" presStyleCnt="3">
        <dgm:presLayoutVars>
          <dgm:chMax val="0"/>
          <dgm:chPref val="0"/>
          <dgm:bulletEnabled val="1"/>
        </dgm:presLayoutVars>
      </dgm:prSet>
      <dgm:spPr/>
      <dgm:t>
        <a:bodyPr/>
        <a:lstStyle/>
        <a:p>
          <a:endParaRPr lang="en-US"/>
        </a:p>
      </dgm:t>
    </dgm:pt>
    <dgm:pt modelId="{F435774F-9DD5-4C3D-8202-A3550B95C07B}" type="pres">
      <dgm:prSet presAssocID="{7A0A053D-D476-4BB5-A5B0-C06B1B5391C8}" presName="desTx" presStyleLbl="alignAccFollowNode1" presStyleIdx="1" presStyleCnt="3">
        <dgm:presLayoutVars>
          <dgm:bulletEnabled val="1"/>
        </dgm:presLayoutVars>
      </dgm:prSet>
      <dgm:spPr/>
      <dgm:t>
        <a:bodyPr/>
        <a:lstStyle/>
        <a:p>
          <a:endParaRPr lang="en-US"/>
        </a:p>
      </dgm:t>
    </dgm:pt>
    <dgm:pt modelId="{08DB16A8-C7E6-404A-8023-35831CEFE109}" type="pres">
      <dgm:prSet presAssocID="{B6ADFFB5-561A-4F20-B8D5-B7EC43E122E3}" presName="space" presStyleCnt="0"/>
      <dgm:spPr/>
      <dgm:t>
        <a:bodyPr/>
        <a:lstStyle/>
        <a:p>
          <a:endParaRPr lang="en-US"/>
        </a:p>
      </dgm:t>
    </dgm:pt>
    <dgm:pt modelId="{2D0DF448-5E39-4125-B7C8-0D4405F0DB2D}" type="pres">
      <dgm:prSet presAssocID="{8DD1A47D-1B27-40FC-A16E-A2390CB1EE03}" presName="composite" presStyleCnt="0"/>
      <dgm:spPr/>
      <dgm:t>
        <a:bodyPr/>
        <a:lstStyle/>
        <a:p>
          <a:endParaRPr lang="en-US"/>
        </a:p>
      </dgm:t>
    </dgm:pt>
    <dgm:pt modelId="{19EBF30A-5FCB-490E-B22B-582A95F0D8F0}" type="pres">
      <dgm:prSet presAssocID="{8DD1A47D-1B27-40FC-A16E-A2390CB1EE03}" presName="parTx" presStyleLbl="alignNode1" presStyleIdx="2" presStyleCnt="3">
        <dgm:presLayoutVars>
          <dgm:chMax val="0"/>
          <dgm:chPref val="0"/>
          <dgm:bulletEnabled val="1"/>
        </dgm:presLayoutVars>
      </dgm:prSet>
      <dgm:spPr/>
      <dgm:t>
        <a:bodyPr/>
        <a:lstStyle/>
        <a:p>
          <a:endParaRPr lang="en-US"/>
        </a:p>
      </dgm:t>
    </dgm:pt>
    <dgm:pt modelId="{16B2B122-55D5-4FF0-81AE-B7BC23BCC8CF}" type="pres">
      <dgm:prSet presAssocID="{8DD1A47D-1B27-40FC-A16E-A2390CB1EE03}" presName="desTx" presStyleLbl="alignAccFollowNode1" presStyleIdx="2" presStyleCnt="3">
        <dgm:presLayoutVars>
          <dgm:bulletEnabled val="1"/>
        </dgm:presLayoutVars>
      </dgm:prSet>
      <dgm:spPr/>
      <dgm:t>
        <a:bodyPr/>
        <a:lstStyle/>
        <a:p>
          <a:endParaRPr lang="en-US"/>
        </a:p>
      </dgm:t>
    </dgm:pt>
  </dgm:ptLst>
  <dgm:cxnLst>
    <dgm:cxn modelId="{E8ECAA67-25F0-4DC9-A8DB-E3A8CD3E0BF4}" srcId="{1C0A8245-EFA8-43BB-8ED3-3CC4E6977E3D}" destId="{DB1B7EDE-8F76-4242-A041-6BD76ED43DAA}" srcOrd="4" destOrd="0" parTransId="{7D16D72F-A52D-4B3A-BF99-60EC2113CC70}" sibTransId="{1512ACF3-BDF0-4437-A921-5F606359056D}"/>
    <dgm:cxn modelId="{96C37F37-62DC-43E9-A790-745B72FB6A8B}" srcId="{8DD1A47D-1B27-40FC-A16E-A2390CB1EE03}" destId="{810857AC-66B2-4573-AC1A-A4F55BE0AB4A}" srcOrd="0" destOrd="0" parTransId="{A5D3D183-38A6-4DA6-B666-0A2F342769BE}" sibTransId="{AE08B7E0-94F4-4633-9C9B-D973C2D49317}"/>
    <dgm:cxn modelId="{095230CC-CB17-469F-8788-D74E0B380A21}" srcId="{7A0A053D-D476-4BB5-A5B0-C06B1B5391C8}" destId="{9996FA26-2C75-4C2D-BF1C-80EB73169793}" srcOrd="0" destOrd="0" parTransId="{AA4BBC7D-4120-4902-9FF2-3D4F84E80764}" sibTransId="{7C325F92-DD2D-4721-8E49-91CE5EB3786F}"/>
    <dgm:cxn modelId="{004DF44D-F987-48E3-BB1E-37AAF7BD4F29}" type="presOf" srcId="{D38E556E-8B78-4C36-9C60-83EBF858D026}" destId="{397105D3-B349-47DC-B6D8-DD4D9730383B}" srcOrd="0" destOrd="3" presId="urn:microsoft.com/office/officeart/2005/8/layout/hList1"/>
    <dgm:cxn modelId="{EDC5E8C1-37D3-4D31-9934-3FC9DA06406D}" type="presOf" srcId="{37BBE2D4-383C-4D54-BE3B-40E82F02DDC9}" destId="{F435774F-9DD5-4C3D-8202-A3550B95C07B}" srcOrd="0" destOrd="1" presId="urn:microsoft.com/office/officeart/2005/8/layout/hList1"/>
    <dgm:cxn modelId="{0E3B3E6A-8171-4965-AAD7-0947881EB6B0}" type="presOf" srcId="{AA9087D6-A3EB-474C-A680-3FD3E5489091}" destId="{16B2B122-55D5-4FF0-81AE-B7BC23BCC8CF}" srcOrd="0" destOrd="2" presId="urn:microsoft.com/office/officeart/2005/8/layout/hList1"/>
    <dgm:cxn modelId="{286235ED-8771-477F-87E2-334221609375}" srcId="{7A0A053D-D476-4BB5-A5B0-C06B1B5391C8}" destId="{18DB037F-0733-4B2B-98FC-40AFE1831C38}" srcOrd="4" destOrd="0" parTransId="{B15F341F-433C-41B8-9815-F7B64A44DEEC}" sibTransId="{8BC436BF-F735-45DC-A61A-CFF39F165A26}"/>
    <dgm:cxn modelId="{6DDE7AB9-2BA5-4EAA-87FB-D85B23C119B7}" srcId="{7A0A053D-D476-4BB5-A5B0-C06B1B5391C8}" destId="{5CA4556C-9F75-4D1F-B91C-EF90E40AC1E3}" srcOrd="3" destOrd="0" parTransId="{7CC03C10-8257-4BC3-B273-45BC038872E4}" sibTransId="{0382BB96-457C-47E9-93D9-619DFAEDCBCA}"/>
    <dgm:cxn modelId="{70BF47AC-9550-4344-9192-ED82D9748524}" type="presOf" srcId="{18DB037F-0733-4B2B-98FC-40AFE1831C38}" destId="{F435774F-9DD5-4C3D-8202-A3550B95C07B}" srcOrd="0" destOrd="4" presId="urn:microsoft.com/office/officeart/2005/8/layout/hList1"/>
    <dgm:cxn modelId="{AD46CE88-81C8-4020-B884-D9593F886AA6}" srcId="{36B320E8-25FD-4C9B-96D5-FF113E345D7B}" destId="{7A0A053D-D476-4BB5-A5B0-C06B1B5391C8}" srcOrd="1" destOrd="0" parTransId="{E0AC8228-D531-4301-BD60-C00FC7BEACDA}" sibTransId="{B6ADFFB5-561A-4F20-B8D5-B7EC43E122E3}"/>
    <dgm:cxn modelId="{E4E21D3E-E3AF-49EC-9584-EEFAC31EBFBD}" type="presOf" srcId="{1C0A8245-EFA8-43BB-8ED3-3CC4E6977E3D}" destId="{86CE0100-BEFC-4D38-863B-56DC53DBA250}" srcOrd="0" destOrd="0" presId="urn:microsoft.com/office/officeart/2005/8/layout/hList1"/>
    <dgm:cxn modelId="{2ACA9F3D-3899-4031-9DFE-4F8627177B11}" type="presOf" srcId="{5CA4556C-9F75-4D1F-B91C-EF90E40AC1E3}" destId="{F435774F-9DD5-4C3D-8202-A3550B95C07B}" srcOrd="0" destOrd="3" presId="urn:microsoft.com/office/officeart/2005/8/layout/hList1"/>
    <dgm:cxn modelId="{E2AA0118-DF09-4BF3-97ED-7F431DD6BBB0}" type="presOf" srcId="{0AE86DE0-0700-44FC-97D8-D7D08D80F5A3}" destId="{F435774F-9DD5-4C3D-8202-A3550B95C07B}" srcOrd="0" destOrd="5" presId="urn:microsoft.com/office/officeart/2005/8/layout/hList1"/>
    <dgm:cxn modelId="{E8AF4F59-FC97-49B3-9886-56648039094D}" srcId="{8DD1A47D-1B27-40FC-A16E-A2390CB1EE03}" destId="{7A3126E7-F4EA-4686-B2C6-B0B7BE8D327A}" srcOrd="1" destOrd="0" parTransId="{5629DBB5-1D85-4B2E-8A2D-47CC997D4ACA}" sibTransId="{10616A78-6E5D-418D-A95E-2F2AEC2A28AF}"/>
    <dgm:cxn modelId="{8C728252-2CFD-429C-9DAF-3AA350C94396}" srcId="{7A0A053D-D476-4BB5-A5B0-C06B1B5391C8}" destId="{2EA4BF0B-4E6C-4864-A47A-E63C7C17D0DE}" srcOrd="2" destOrd="0" parTransId="{6F490F87-4AEB-40E2-8D5F-28172E9704F8}" sibTransId="{3E9DBB3C-EE13-4502-A4A2-45BBF9433778}"/>
    <dgm:cxn modelId="{627A79F5-9343-46B6-BB1C-4884BAF86110}" type="presOf" srcId="{7A3126E7-F4EA-4686-B2C6-B0B7BE8D327A}" destId="{16B2B122-55D5-4FF0-81AE-B7BC23BCC8CF}" srcOrd="0" destOrd="1" presId="urn:microsoft.com/office/officeart/2005/8/layout/hList1"/>
    <dgm:cxn modelId="{D28DE5C4-51C2-42C7-BCE8-571C32500D37}" type="presOf" srcId="{810857AC-66B2-4573-AC1A-A4F55BE0AB4A}" destId="{16B2B122-55D5-4FF0-81AE-B7BC23BCC8CF}" srcOrd="0" destOrd="0" presId="urn:microsoft.com/office/officeart/2005/8/layout/hList1"/>
    <dgm:cxn modelId="{95865D07-F1EA-46C5-B296-EB0BAB848AA3}" type="presOf" srcId="{8DD1A47D-1B27-40FC-A16E-A2390CB1EE03}" destId="{19EBF30A-5FCB-490E-B22B-582A95F0D8F0}" srcOrd="0" destOrd="0" presId="urn:microsoft.com/office/officeart/2005/8/layout/hList1"/>
    <dgm:cxn modelId="{CB96C1A3-E92C-4343-AAFF-A9FF5C597C93}" srcId="{1C0A8245-EFA8-43BB-8ED3-3CC4E6977E3D}" destId="{F94E0A09-A9B8-4EF3-993E-D2DF9DE6AD1E}" srcOrd="1" destOrd="0" parTransId="{66DD609C-A262-4BF0-9C0C-E23909E8E51F}" sibTransId="{334D0472-0020-434B-8886-D310229306AF}"/>
    <dgm:cxn modelId="{9E43FE59-FBDE-44DD-951B-333AE5407943}" srcId="{1C0A8245-EFA8-43BB-8ED3-3CC4E6977E3D}" destId="{9386560A-7D58-4834-9F90-55D32D7D09F4}" srcOrd="2" destOrd="0" parTransId="{CD87A1B2-A0AD-483E-8705-C41C1178BB4E}" sibTransId="{6A2AB450-D8EB-4D5D-A59E-EEB3B2A4EFC2}"/>
    <dgm:cxn modelId="{F6A4C415-12E4-479D-9C3F-D7461CE221A7}" srcId="{1C0A8245-EFA8-43BB-8ED3-3CC4E6977E3D}" destId="{D38E556E-8B78-4C36-9C60-83EBF858D026}" srcOrd="3" destOrd="0" parTransId="{9F64C410-5BB9-4E64-AE8D-E586ED54AD28}" sibTransId="{FB03679F-151F-49BF-A1D7-A6DD8628BCB8}"/>
    <dgm:cxn modelId="{5522D8CE-4EA5-459D-85A6-624DCA842A4A}" type="presOf" srcId="{36B320E8-25FD-4C9B-96D5-FF113E345D7B}" destId="{14874758-B3BE-454B-88AF-3F66A327035D}" srcOrd="0" destOrd="0" presId="urn:microsoft.com/office/officeart/2005/8/layout/hList1"/>
    <dgm:cxn modelId="{AFEFC8A0-22C0-4B4F-B21C-CF79A1C92FE0}" srcId="{36B320E8-25FD-4C9B-96D5-FF113E345D7B}" destId="{8DD1A47D-1B27-40FC-A16E-A2390CB1EE03}" srcOrd="2" destOrd="0" parTransId="{E759D8DC-60AC-462D-A370-D49E2EB0596D}" sibTransId="{0347454F-B9FB-414F-8124-82BCB5AAAD1B}"/>
    <dgm:cxn modelId="{BEB1455F-306E-44FD-B655-FB6CCF2D3046}" srcId="{36B320E8-25FD-4C9B-96D5-FF113E345D7B}" destId="{1C0A8245-EFA8-43BB-8ED3-3CC4E6977E3D}" srcOrd="0" destOrd="0" parTransId="{411E0B61-8E21-45AA-A9EC-1B18CEB5923B}" sibTransId="{87004B8D-0208-46BA-A139-AA139FE4AA8E}"/>
    <dgm:cxn modelId="{F90B0056-C1FC-4008-99E0-5356E5181702}" type="presOf" srcId="{8331F877-7D8D-4D93-B50D-210496DEE563}" destId="{F435774F-9DD5-4C3D-8202-A3550B95C07B}" srcOrd="0" destOrd="6" presId="urn:microsoft.com/office/officeart/2005/8/layout/hList1"/>
    <dgm:cxn modelId="{54176A79-D1C9-41F4-9833-B82197524C99}" srcId="{8DD1A47D-1B27-40FC-A16E-A2390CB1EE03}" destId="{AA9087D6-A3EB-474C-A680-3FD3E5489091}" srcOrd="2" destOrd="0" parTransId="{2DFAE588-219C-45E8-A7C7-B26E74015D27}" sibTransId="{4FA5657F-5620-4958-8A6C-90855A9522F9}"/>
    <dgm:cxn modelId="{8BB6295A-D4F5-47D1-9C31-199E53BEC12E}" srcId="{7A0A053D-D476-4BB5-A5B0-C06B1B5391C8}" destId="{8331F877-7D8D-4D93-B50D-210496DEE563}" srcOrd="6" destOrd="0" parTransId="{DBC55CE5-116F-467D-BA94-D57EEE9A0F8B}" sibTransId="{6995A759-5B54-4195-A511-5CBF445F9D06}"/>
    <dgm:cxn modelId="{3748A4CB-2238-429C-9393-8E7521212F70}" srcId="{8DD1A47D-1B27-40FC-A16E-A2390CB1EE03}" destId="{F814C3FB-2B29-4A67-98C5-958C4045A8F7}" srcOrd="3" destOrd="0" parTransId="{CE94C075-C47C-4A0C-9C0E-226E8D3D708E}" sibTransId="{3A04E69D-9D48-47D7-B9BF-B64D0D030080}"/>
    <dgm:cxn modelId="{0609CDDC-99BD-4D66-BB07-FB693543F64E}" srcId="{1C0A8245-EFA8-43BB-8ED3-3CC4E6977E3D}" destId="{E11AB87B-A666-449C-9E71-2E500536E3CD}" srcOrd="0" destOrd="0" parTransId="{587A1B02-29FB-4191-BD30-DDBC59C31C2A}" sibTransId="{7946965A-DB3A-49DE-9DA3-CF10F5925943}"/>
    <dgm:cxn modelId="{613BCD68-6D41-4D4B-806B-BB580C192AFE}" type="presOf" srcId="{DB1B7EDE-8F76-4242-A041-6BD76ED43DAA}" destId="{397105D3-B349-47DC-B6D8-DD4D9730383B}" srcOrd="0" destOrd="4" presId="urn:microsoft.com/office/officeart/2005/8/layout/hList1"/>
    <dgm:cxn modelId="{3E345350-88C6-43DA-B1AA-4C8481EF7D27}" srcId="{7A0A053D-D476-4BB5-A5B0-C06B1B5391C8}" destId="{0AE86DE0-0700-44FC-97D8-D7D08D80F5A3}" srcOrd="5" destOrd="0" parTransId="{51D939CC-247F-4965-9E1E-04FDABBA386A}" sibTransId="{D749E16E-1848-4913-A897-0C66ACEA9D24}"/>
    <dgm:cxn modelId="{FFCD9198-2ABA-415E-B6E0-4F91BFF2A715}" type="presOf" srcId="{F94E0A09-A9B8-4EF3-993E-D2DF9DE6AD1E}" destId="{397105D3-B349-47DC-B6D8-DD4D9730383B}" srcOrd="0" destOrd="1" presId="urn:microsoft.com/office/officeart/2005/8/layout/hList1"/>
    <dgm:cxn modelId="{4C6792AE-5A78-4BAC-A313-7E31166939C2}" type="presOf" srcId="{9386560A-7D58-4834-9F90-55D32D7D09F4}" destId="{397105D3-B349-47DC-B6D8-DD4D9730383B}" srcOrd="0" destOrd="2" presId="urn:microsoft.com/office/officeart/2005/8/layout/hList1"/>
    <dgm:cxn modelId="{7001368E-1167-46F3-8DD6-7923E71ECDB3}" type="presOf" srcId="{9996FA26-2C75-4C2D-BF1C-80EB73169793}" destId="{F435774F-9DD5-4C3D-8202-A3550B95C07B}" srcOrd="0" destOrd="0" presId="urn:microsoft.com/office/officeart/2005/8/layout/hList1"/>
    <dgm:cxn modelId="{3585F4F2-230E-4685-85A8-47195F453AB0}" srcId="{7A0A053D-D476-4BB5-A5B0-C06B1B5391C8}" destId="{37BBE2D4-383C-4D54-BE3B-40E82F02DDC9}" srcOrd="1" destOrd="0" parTransId="{54946EBF-5665-4357-9D6F-1AB721C29855}" sibTransId="{98A1560C-D505-4AB4-9755-A5C9D75EE741}"/>
    <dgm:cxn modelId="{548609D4-1481-4C03-9B74-3AA7BE9B1352}" type="presOf" srcId="{E11AB87B-A666-449C-9E71-2E500536E3CD}" destId="{397105D3-B349-47DC-B6D8-DD4D9730383B}" srcOrd="0" destOrd="0" presId="urn:microsoft.com/office/officeart/2005/8/layout/hList1"/>
    <dgm:cxn modelId="{15A7A550-3797-40DB-8520-9C9C26D600FB}" type="presOf" srcId="{F814C3FB-2B29-4A67-98C5-958C4045A8F7}" destId="{16B2B122-55D5-4FF0-81AE-B7BC23BCC8CF}" srcOrd="0" destOrd="3" presId="urn:microsoft.com/office/officeart/2005/8/layout/hList1"/>
    <dgm:cxn modelId="{6DDCC78A-09FE-475F-A51E-BA97F35BA6C5}" type="presOf" srcId="{2EA4BF0B-4E6C-4864-A47A-E63C7C17D0DE}" destId="{F435774F-9DD5-4C3D-8202-A3550B95C07B}" srcOrd="0" destOrd="2" presId="urn:microsoft.com/office/officeart/2005/8/layout/hList1"/>
    <dgm:cxn modelId="{6C55BF70-C1C8-4D2C-8FAC-347378A7F596}" type="presOf" srcId="{7A0A053D-D476-4BB5-A5B0-C06B1B5391C8}" destId="{B9B1D6AC-10BD-40CB-8C15-076BD2152533}" srcOrd="0" destOrd="0" presId="urn:microsoft.com/office/officeart/2005/8/layout/hList1"/>
    <dgm:cxn modelId="{ADDDA5EC-BC77-4116-A0F3-390F1425A9F8}" type="presParOf" srcId="{14874758-B3BE-454B-88AF-3F66A327035D}" destId="{E7F09C1E-B456-4A06-B3F2-A3739A6B94F5}" srcOrd="0" destOrd="0" presId="urn:microsoft.com/office/officeart/2005/8/layout/hList1"/>
    <dgm:cxn modelId="{A1371661-913D-4920-A332-13E934BE9E2D}" type="presParOf" srcId="{E7F09C1E-B456-4A06-B3F2-A3739A6B94F5}" destId="{86CE0100-BEFC-4D38-863B-56DC53DBA250}" srcOrd="0" destOrd="0" presId="urn:microsoft.com/office/officeart/2005/8/layout/hList1"/>
    <dgm:cxn modelId="{63B07572-1B4C-4FFD-A065-FE05B7BA7168}" type="presParOf" srcId="{E7F09C1E-B456-4A06-B3F2-A3739A6B94F5}" destId="{397105D3-B349-47DC-B6D8-DD4D9730383B}" srcOrd="1" destOrd="0" presId="urn:microsoft.com/office/officeart/2005/8/layout/hList1"/>
    <dgm:cxn modelId="{FD903AE8-859E-4E5F-8868-ECF5F9F6C62E}" type="presParOf" srcId="{14874758-B3BE-454B-88AF-3F66A327035D}" destId="{6FF90DD9-B58E-4A7C-B4C1-ABFDC010F76F}" srcOrd="1" destOrd="0" presId="urn:microsoft.com/office/officeart/2005/8/layout/hList1"/>
    <dgm:cxn modelId="{56E5600A-6566-42DE-B6A5-D41E8AE84AE2}" type="presParOf" srcId="{14874758-B3BE-454B-88AF-3F66A327035D}" destId="{53F9C2E7-FD01-451D-8F55-A580F3E728A2}" srcOrd="2" destOrd="0" presId="urn:microsoft.com/office/officeart/2005/8/layout/hList1"/>
    <dgm:cxn modelId="{E7C3E6AA-E81F-447C-B7AA-AFEF636A61B2}" type="presParOf" srcId="{53F9C2E7-FD01-451D-8F55-A580F3E728A2}" destId="{B9B1D6AC-10BD-40CB-8C15-076BD2152533}" srcOrd="0" destOrd="0" presId="urn:microsoft.com/office/officeart/2005/8/layout/hList1"/>
    <dgm:cxn modelId="{194DB66B-5109-40D4-B6BD-928827E63429}" type="presParOf" srcId="{53F9C2E7-FD01-451D-8F55-A580F3E728A2}" destId="{F435774F-9DD5-4C3D-8202-A3550B95C07B}" srcOrd="1" destOrd="0" presId="urn:microsoft.com/office/officeart/2005/8/layout/hList1"/>
    <dgm:cxn modelId="{4CF1D3B8-A998-42D5-813B-54F5B426E997}" type="presParOf" srcId="{14874758-B3BE-454B-88AF-3F66A327035D}" destId="{08DB16A8-C7E6-404A-8023-35831CEFE109}" srcOrd="3" destOrd="0" presId="urn:microsoft.com/office/officeart/2005/8/layout/hList1"/>
    <dgm:cxn modelId="{B33955AF-31E6-480B-B50D-41A1EAAA923E}" type="presParOf" srcId="{14874758-B3BE-454B-88AF-3F66A327035D}" destId="{2D0DF448-5E39-4125-B7C8-0D4405F0DB2D}" srcOrd="4" destOrd="0" presId="urn:microsoft.com/office/officeart/2005/8/layout/hList1"/>
    <dgm:cxn modelId="{25E1AA26-49D6-4F2D-8245-2ABB7A1FE876}" type="presParOf" srcId="{2D0DF448-5E39-4125-B7C8-0D4405F0DB2D}" destId="{19EBF30A-5FCB-490E-B22B-582A95F0D8F0}" srcOrd="0" destOrd="0" presId="urn:microsoft.com/office/officeart/2005/8/layout/hList1"/>
    <dgm:cxn modelId="{AC1ED9FA-BC47-4392-BE74-EA3DB36435C0}" type="presParOf" srcId="{2D0DF448-5E39-4125-B7C8-0D4405F0DB2D}" destId="{16B2B122-55D5-4FF0-81AE-B7BC23BCC8CF}" srcOrd="1" destOrd="0" presId="urn:microsoft.com/office/officeart/2005/8/layout/h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255342C-319A-4C3B-B945-C99A7E0C7615}" type="doc">
      <dgm:prSet loTypeId="urn:microsoft.com/office/officeart/2005/8/layout/vList5" loCatId="list" qsTypeId="urn:microsoft.com/office/officeart/2005/8/quickstyle/simple2" qsCatId="simple" csTypeId="urn:microsoft.com/office/officeart/2005/8/colors/accent1_2" csCatId="accent1" phldr="1"/>
      <dgm:spPr/>
      <dgm:t>
        <a:bodyPr/>
        <a:lstStyle/>
        <a:p>
          <a:endParaRPr lang="en-US"/>
        </a:p>
      </dgm:t>
    </dgm:pt>
    <dgm:pt modelId="{9292F76F-ED58-404F-8E95-EE1390DF6D57}">
      <dgm:prSet phldrT="[Text]"/>
      <dgm:spPr/>
      <dgm:t>
        <a:bodyPr/>
        <a:lstStyle/>
        <a:p>
          <a:r>
            <a:rPr lang="pt-PT" dirty="0" smtClean="0"/>
            <a:t>Conflito de Interesses</a:t>
          </a:r>
          <a:endParaRPr lang="en-US" dirty="0"/>
        </a:p>
      </dgm:t>
    </dgm:pt>
    <dgm:pt modelId="{80A74845-E42E-44F6-B5B2-A45BEB4437B4}" type="parTrans" cxnId="{C72B8030-DF32-4938-857C-92C9F9077531}">
      <dgm:prSet/>
      <dgm:spPr/>
      <dgm:t>
        <a:bodyPr/>
        <a:lstStyle/>
        <a:p>
          <a:endParaRPr lang="en-US"/>
        </a:p>
      </dgm:t>
    </dgm:pt>
    <dgm:pt modelId="{16DC4892-3653-4CF3-BF7C-DDF7F033ECA0}" type="sibTrans" cxnId="{C72B8030-DF32-4938-857C-92C9F9077531}">
      <dgm:prSet/>
      <dgm:spPr/>
      <dgm:t>
        <a:bodyPr/>
        <a:lstStyle/>
        <a:p>
          <a:endParaRPr lang="en-US"/>
        </a:p>
      </dgm:t>
    </dgm:pt>
    <dgm:pt modelId="{72033BA5-0788-42DC-9812-20A8A5A76F16}">
      <dgm:prSet phldrT="[Text]" custT="1"/>
      <dgm:spPr/>
      <dgm:t>
        <a:bodyPr/>
        <a:lstStyle/>
        <a:p>
          <a:r>
            <a:rPr lang="pt-PT" sz="1400" dirty="0" smtClean="0"/>
            <a:t>Normalmente a notação de Rating é feita a pedido da entidade interessada, outras vezes por iniciativa da própria Agência </a:t>
          </a:r>
          <a:r>
            <a:rPr lang="pt-PT" sz="800" dirty="0" smtClean="0"/>
            <a:t>(em ambos os casos existe o risco de comprometer a notação, no primeiro beneficiando e no segundo prejudicando). </a:t>
          </a:r>
          <a:endParaRPr lang="en-US" sz="1200" dirty="0"/>
        </a:p>
      </dgm:t>
    </dgm:pt>
    <dgm:pt modelId="{5E60D7D7-928C-4442-B2F1-B8405B4BAA0D}" type="parTrans" cxnId="{C7AE718D-6877-45DC-AE30-09F265B6CA4B}">
      <dgm:prSet/>
      <dgm:spPr/>
      <dgm:t>
        <a:bodyPr/>
        <a:lstStyle/>
        <a:p>
          <a:endParaRPr lang="en-US"/>
        </a:p>
      </dgm:t>
    </dgm:pt>
    <dgm:pt modelId="{48EEBB73-C2F5-4D39-92FC-56FA5F1779A3}" type="sibTrans" cxnId="{C7AE718D-6877-45DC-AE30-09F265B6CA4B}">
      <dgm:prSet/>
      <dgm:spPr/>
      <dgm:t>
        <a:bodyPr/>
        <a:lstStyle/>
        <a:p>
          <a:endParaRPr lang="en-US"/>
        </a:p>
      </dgm:t>
    </dgm:pt>
    <dgm:pt modelId="{FBF47363-9A9D-4E0B-AE9C-DA53F101D230}">
      <dgm:prSet phldrT="[Text]"/>
      <dgm:spPr/>
      <dgm:t>
        <a:bodyPr/>
        <a:lstStyle/>
        <a:p>
          <a:r>
            <a:rPr lang="pt-PT" dirty="0" smtClean="0"/>
            <a:t>Sujeito a um juízo profissional subjectivo</a:t>
          </a:r>
          <a:endParaRPr lang="en-US" dirty="0"/>
        </a:p>
      </dgm:t>
    </dgm:pt>
    <dgm:pt modelId="{83E76A8C-7C21-41D3-8F81-BB2E7147EE1E}" type="parTrans" cxnId="{25344387-80B6-43E4-9624-9F030CCCEDB0}">
      <dgm:prSet/>
      <dgm:spPr/>
      <dgm:t>
        <a:bodyPr/>
        <a:lstStyle/>
        <a:p>
          <a:endParaRPr lang="en-US"/>
        </a:p>
      </dgm:t>
    </dgm:pt>
    <dgm:pt modelId="{B6DD3C0D-90B3-4EC2-8488-E38483A7377F}" type="sibTrans" cxnId="{25344387-80B6-43E4-9624-9F030CCCEDB0}">
      <dgm:prSet/>
      <dgm:spPr/>
      <dgm:t>
        <a:bodyPr/>
        <a:lstStyle/>
        <a:p>
          <a:endParaRPr lang="en-US"/>
        </a:p>
      </dgm:t>
    </dgm:pt>
    <dgm:pt modelId="{CAC4DCF8-414C-4B55-9104-986D9E17FE38}">
      <dgm:prSet phldrT="[Text]"/>
      <dgm:spPr/>
      <dgm:t>
        <a:bodyPr/>
        <a:lstStyle/>
        <a:p>
          <a:r>
            <a:rPr lang="pt-PT" dirty="0" smtClean="0"/>
            <a:t>A avaliação de rating envolve um juízo objectivo (assente em modelos estatísticos) mas também um juízo subjectivo sobre diversos factores tais como a capacidade de gestão/governação*</a:t>
          </a:r>
          <a:endParaRPr lang="en-US" dirty="0"/>
        </a:p>
      </dgm:t>
    </dgm:pt>
    <dgm:pt modelId="{1F0343F9-E7F8-4555-83D1-CF5E6728292B}" type="parTrans" cxnId="{CB1B64CC-2170-43F5-B10C-03E40B9A7CEF}">
      <dgm:prSet/>
      <dgm:spPr/>
      <dgm:t>
        <a:bodyPr/>
        <a:lstStyle/>
        <a:p>
          <a:endParaRPr lang="en-US"/>
        </a:p>
      </dgm:t>
    </dgm:pt>
    <dgm:pt modelId="{F330CF20-E30E-42DE-9C86-B854498D40F6}" type="sibTrans" cxnId="{CB1B64CC-2170-43F5-B10C-03E40B9A7CEF}">
      <dgm:prSet/>
      <dgm:spPr/>
      <dgm:t>
        <a:bodyPr/>
        <a:lstStyle/>
        <a:p>
          <a:endParaRPr lang="en-US"/>
        </a:p>
      </dgm:t>
    </dgm:pt>
    <dgm:pt modelId="{13559CDE-5B66-4B46-8D32-6C35F0B90CE0}">
      <dgm:prSet phldrT="[Text]"/>
      <dgm:spPr/>
      <dgm:t>
        <a:bodyPr/>
        <a:lstStyle/>
        <a:p>
          <a:r>
            <a:rPr lang="pt-PT" dirty="0" smtClean="0"/>
            <a:t>Informação proveniente de parte interessada</a:t>
          </a:r>
          <a:endParaRPr lang="en-US" dirty="0"/>
        </a:p>
      </dgm:t>
    </dgm:pt>
    <dgm:pt modelId="{0E92ECBC-6DA3-4792-A769-9CBF731805B4}" type="parTrans" cxnId="{0B2B0554-6624-4C2C-9C69-E2C458002823}">
      <dgm:prSet/>
      <dgm:spPr/>
      <dgm:t>
        <a:bodyPr/>
        <a:lstStyle/>
        <a:p>
          <a:endParaRPr lang="en-US"/>
        </a:p>
      </dgm:t>
    </dgm:pt>
    <dgm:pt modelId="{5F5B6F5D-08DE-467D-A12D-C86D598471FE}" type="sibTrans" cxnId="{0B2B0554-6624-4C2C-9C69-E2C458002823}">
      <dgm:prSet/>
      <dgm:spPr/>
      <dgm:t>
        <a:bodyPr/>
        <a:lstStyle/>
        <a:p>
          <a:endParaRPr lang="en-US"/>
        </a:p>
      </dgm:t>
    </dgm:pt>
    <dgm:pt modelId="{2BEE6952-B2EF-410F-8716-E18153094630}">
      <dgm:prSet phldrT="[Text]"/>
      <dgm:spPr/>
      <dgm:t>
        <a:bodyPr/>
        <a:lstStyle/>
        <a:p>
          <a:r>
            <a:rPr lang="pt-PT" dirty="0" smtClean="0"/>
            <a:t>As Agências de Rating são observadores passivos que não auditam, pelo que a sua avaliação assenta na informação disponibilizada pela própria entidade ou em informação pública. </a:t>
          </a:r>
          <a:endParaRPr lang="en-US" dirty="0"/>
        </a:p>
      </dgm:t>
    </dgm:pt>
    <dgm:pt modelId="{666B4F74-D307-487E-BEB3-363F001E2183}" type="parTrans" cxnId="{31178281-4DA3-4A59-B71B-C8DD0A1CC805}">
      <dgm:prSet/>
      <dgm:spPr/>
      <dgm:t>
        <a:bodyPr/>
        <a:lstStyle/>
        <a:p>
          <a:endParaRPr lang="en-US"/>
        </a:p>
      </dgm:t>
    </dgm:pt>
    <dgm:pt modelId="{F7764F70-BA5E-44F5-BD2E-3CEF696FB1B5}" type="sibTrans" cxnId="{31178281-4DA3-4A59-B71B-C8DD0A1CC805}">
      <dgm:prSet/>
      <dgm:spPr/>
      <dgm:t>
        <a:bodyPr/>
        <a:lstStyle/>
        <a:p>
          <a:endParaRPr lang="en-US"/>
        </a:p>
      </dgm:t>
    </dgm:pt>
    <dgm:pt modelId="{AFD90AD8-3BAB-4E38-A4AE-C3CFCB24348B}" type="pres">
      <dgm:prSet presAssocID="{7255342C-319A-4C3B-B945-C99A7E0C7615}" presName="Name0" presStyleCnt="0">
        <dgm:presLayoutVars>
          <dgm:dir/>
          <dgm:animLvl val="lvl"/>
          <dgm:resizeHandles val="exact"/>
        </dgm:presLayoutVars>
      </dgm:prSet>
      <dgm:spPr/>
      <dgm:t>
        <a:bodyPr/>
        <a:lstStyle/>
        <a:p>
          <a:endParaRPr lang="en-US"/>
        </a:p>
      </dgm:t>
    </dgm:pt>
    <dgm:pt modelId="{A1A7D46B-2724-4525-9166-4D53BD260C96}" type="pres">
      <dgm:prSet presAssocID="{9292F76F-ED58-404F-8E95-EE1390DF6D57}" presName="linNode" presStyleCnt="0"/>
      <dgm:spPr/>
    </dgm:pt>
    <dgm:pt modelId="{B81A2014-48FE-4358-98CA-C755EFDF1F15}" type="pres">
      <dgm:prSet presAssocID="{9292F76F-ED58-404F-8E95-EE1390DF6D57}" presName="parentText" presStyleLbl="node1" presStyleIdx="0" presStyleCnt="3">
        <dgm:presLayoutVars>
          <dgm:chMax val="1"/>
          <dgm:bulletEnabled val="1"/>
        </dgm:presLayoutVars>
      </dgm:prSet>
      <dgm:spPr/>
      <dgm:t>
        <a:bodyPr/>
        <a:lstStyle/>
        <a:p>
          <a:endParaRPr lang="en-US"/>
        </a:p>
      </dgm:t>
    </dgm:pt>
    <dgm:pt modelId="{A1068BF0-9E62-4285-8D49-D47A1B9E3195}" type="pres">
      <dgm:prSet presAssocID="{9292F76F-ED58-404F-8E95-EE1390DF6D57}" presName="descendantText" presStyleLbl="alignAccFollowNode1" presStyleIdx="0" presStyleCnt="3">
        <dgm:presLayoutVars>
          <dgm:bulletEnabled val="1"/>
        </dgm:presLayoutVars>
      </dgm:prSet>
      <dgm:spPr/>
      <dgm:t>
        <a:bodyPr/>
        <a:lstStyle/>
        <a:p>
          <a:endParaRPr lang="en-US"/>
        </a:p>
      </dgm:t>
    </dgm:pt>
    <dgm:pt modelId="{5A89DB33-9FA7-4817-8DEF-9D706CB8901A}" type="pres">
      <dgm:prSet presAssocID="{16DC4892-3653-4CF3-BF7C-DDF7F033ECA0}" presName="sp" presStyleCnt="0"/>
      <dgm:spPr/>
    </dgm:pt>
    <dgm:pt modelId="{CD3B6DB5-DAF7-4810-BCCA-1C9EA745E3D9}" type="pres">
      <dgm:prSet presAssocID="{FBF47363-9A9D-4E0B-AE9C-DA53F101D230}" presName="linNode" presStyleCnt="0"/>
      <dgm:spPr/>
    </dgm:pt>
    <dgm:pt modelId="{2A666EA6-ABB1-44FF-AEA4-A92650834DE7}" type="pres">
      <dgm:prSet presAssocID="{FBF47363-9A9D-4E0B-AE9C-DA53F101D230}" presName="parentText" presStyleLbl="node1" presStyleIdx="1" presStyleCnt="3">
        <dgm:presLayoutVars>
          <dgm:chMax val="1"/>
          <dgm:bulletEnabled val="1"/>
        </dgm:presLayoutVars>
      </dgm:prSet>
      <dgm:spPr/>
      <dgm:t>
        <a:bodyPr/>
        <a:lstStyle/>
        <a:p>
          <a:endParaRPr lang="en-US"/>
        </a:p>
      </dgm:t>
    </dgm:pt>
    <dgm:pt modelId="{86CFAF9E-D55C-4590-82AD-4B07038F771C}" type="pres">
      <dgm:prSet presAssocID="{FBF47363-9A9D-4E0B-AE9C-DA53F101D230}" presName="descendantText" presStyleLbl="alignAccFollowNode1" presStyleIdx="1" presStyleCnt="3">
        <dgm:presLayoutVars>
          <dgm:bulletEnabled val="1"/>
        </dgm:presLayoutVars>
      </dgm:prSet>
      <dgm:spPr/>
      <dgm:t>
        <a:bodyPr/>
        <a:lstStyle/>
        <a:p>
          <a:endParaRPr lang="en-US"/>
        </a:p>
      </dgm:t>
    </dgm:pt>
    <dgm:pt modelId="{3DAA0824-FB20-4612-8CC5-737CEA715E1D}" type="pres">
      <dgm:prSet presAssocID="{B6DD3C0D-90B3-4EC2-8488-E38483A7377F}" presName="sp" presStyleCnt="0"/>
      <dgm:spPr/>
    </dgm:pt>
    <dgm:pt modelId="{D118EE5B-4FA3-40CD-85D3-75C00B4BBBBB}" type="pres">
      <dgm:prSet presAssocID="{13559CDE-5B66-4B46-8D32-6C35F0B90CE0}" presName="linNode" presStyleCnt="0"/>
      <dgm:spPr/>
    </dgm:pt>
    <dgm:pt modelId="{1F8F1C6A-546A-4A0E-9777-8BA3164B2BBC}" type="pres">
      <dgm:prSet presAssocID="{13559CDE-5B66-4B46-8D32-6C35F0B90CE0}" presName="parentText" presStyleLbl="node1" presStyleIdx="2" presStyleCnt="3">
        <dgm:presLayoutVars>
          <dgm:chMax val="1"/>
          <dgm:bulletEnabled val="1"/>
        </dgm:presLayoutVars>
      </dgm:prSet>
      <dgm:spPr/>
      <dgm:t>
        <a:bodyPr/>
        <a:lstStyle/>
        <a:p>
          <a:endParaRPr lang="en-US"/>
        </a:p>
      </dgm:t>
    </dgm:pt>
    <dgm:pt modelId="{CCECD1E5-C89D-4A21-BE3E-0ABD20712820}" type="pres">
      <dgm:prSet presAssocID="{13559CDE-5B66-4B46-8D32-6C35F0B90CE0}" presName="descendantText" presStyleLbl="alignAccFollowNode1" presStyleIdx="2" presStyleCnt="3">
        <dgm:presLayoutVars>
          <dgm:bulletEnabled val="1"/>
        </dgm:presLayoutVars>
      </dgm:prSet>
      <dgm:spPr/>
      <dgm:t>
        <a:bodyPr/>
        <a:lstStyle/>
        <a:p>
          <a:endParaRPr lang="en-US"/>
        </a:p>
      </dgm:t>
    </dgm:pt>
  </dgm:ptLst>
  <dgm:cxnLst>
    <dgm:cxn modelId="{21D859D3-8F77-42B9-945B-D8D1BC6C7356}" type="presOf" srcId="{72033BA5-0788-42DC-9812-20A8A5A76F16}" destId="{A1068BF0-9E62-4285-8D49-D47A1B9E3195}" srcOrd="0" destOrd="0" presId="urn:microsoft.com/office/officeart/2005/8/layout/vList5"/>
    <dgm:cxn modelId="{0B2B0554-6624-4C2C-9C69-E2C458002823}" srcId="{7255342C-319A-4C3B-B945-C99A7E0C7615}" destId="{13559CDE-5B66-4B46-8D32-6C35F0B90CE0}" srcOrd="2" destOrd="0" parTransId="{0E92ECBC-6DA3-4792-A769-9CBF731805B4}" sibTransId="{5F5B6F5D-08DE-467D-A12D-C86D598471FE}"/>
    <dgm:cxn modelId="{31178281-4DA3-4A59-B71B-C8DD0A1CC805}" srcId="{13559CDE-5B66-4B46-8D32-6C35F0B90CE0}" destId="{2BEE6952-B2EF-410F-8716-E18153094630}" srcOrd="0" destOrd="0" parTransId="{666B4F74-D307-487E-BEB3-363F001E2183}" sibTransId="{F7764F70-BA5E-44F5-BD2E-3CEF696FB1B5}"/>
    <dgm:cxn modelId="{C72B8030-DF32-4938-857C-92C9F9077531}" srcId="{7255342C-319A-4C3B-B945-C99A7E0C7615}" destId="{9292F76F-ED58-404F-8E95-EE1390DF6D57}" srcOrd="0" destOrd="0" parTransId="{80A74845-E42E-44F6-B5B2-A45BEB4437B4}" sibTransId="{16DC4892-3653-4CF3-BF7C-DDF7F033ECA0}"/>
    <dgm:cxn modelId="{A326D7FD-C890-4546-B7A0-2332BCEC1CBC}" type="presOf" srcId="{2BEE6952-B2EF-410F-8716-E18153094630}" destId="{CCECD1E5-C89D-4A21-BE3E-0ABD20712820}" srcOrd="0" destOrd="0" presId="urn:microsoft.com/office/officeart/2005/8/layout/vList5"/>
    <dgm:cxn modelId="{81F6A1C6-5877-4334-AAA5-FD12131C26DD}" type="presOf" srcId="{9292F76F-ED58-404F-8E95-EE1390DF6D57}" destId="{B81A2014-48FE-4358-98CA-C755EFDF1F15}" srcOrd="0" destOrd="0" presId="urn:microsoft.com/office/officeart/2005/8/layout/vList5"/>
    <dgm:cxn modelId="{25344387-80B6-43E4-9624-9F030CCCEDB0}" srcId="{7255342C-319A-4C3B-B945-C99A7E0C7615}" destId="{FBF47363-9A9D-4E0B-AE9C-DA53F101D230}" srcOrd="1" destOrd="0" parTransId="{83E76A8C-7C21-41D3-8F81-BB2E7147EE1E}" sibTransId="{B6DD3C0D-90B3-4EC2-8488-E38483A7377F}"/>
    <dgm:cxn modelId="{370FD745-E44E-4FD2-8588-C7DB679529D9}" type="presOf" srcId="{CAC4DCF8-414C-4B55-9104-986D9E17FE38}" destId="{86CFAF9E-D55C-4590-82AD-4B07038F771C}" srcOrd="0" destOrd="0" presId="urn:microsoft.com/office/officeart/2005/8/layout/vList5"/>
    <dgm:cxn modelId="{C7AE718D-6877-45DC-AE30-09F265B6CA4B}" srcId="{9292F76F-ED58-404F-8E95-EE1390DF6D57}" destId="{72033BA5-0788-42DC-9812-20A8A5A76F16}" srcOrd="0" destOrd="0" parTransId="{5E60D7D7-928C-4442-B2F1-B8405B4BAA0D}" sibTransId="{48EEBB73-C2F5-4D39-92FC-56FA5F1779A3}"/>
    <dgm:cxn modelId="{131859EF-CFCC-4648-B340-0A68A1C352A6}" type="presOf" srcId="{13559CDE-5B66-4B46-8D32-6C35F0B90CE0}" destId="{1F8F1C6A-546A-4A0E-9777-8BA3164B2BBC}" srcOrd="0" destOrd="0" presId="urn:microsoft.com/office/officeart/2005/8/layout/vList5"/>
    <dgm:cxn modelId="{FE1E73E2-907A-448D-AE23-EAF3D429DF0D}" type="presOf" srcId="{FBF47363-9A9D-4E0B-AE9C-DA53F101D230}" destId="{2A666EA6-ABB1-44FF-AEA4-A92650834DE7}" srcOrd="0" destOrd="0" presId="urn:microsoft.com/office/officeart/2005/8/layout/vList5"/>
    <dgm:cxn modelId="{CB1B64CC-2170-43F5-B10C-03E40B9A7CEF}" srcId="{FBF47363-9A9D-4E0B-AE9C-DA53F101D230}" destId="{CAC4DCF8-414C-4B55-9104-986D9E17FE38}" srcOrd="0" destOrd="0" parTransId="{1F0343F9-E7F8-4555-83D1-CF5E6728292B}" sibTransId="{F330CF20-E30E-42DE-9C86-B854498D40F6}"/>
    <dgm:cxn modelId="{8856E5C7-549F-4F78-B9FE-80866AD218FE}" type="presOf" srcId="{7255342C-319A-4C3B-B945-C99A7E0C7615}" destId="{AFD90AD8-3BAB-4E38-A4AE-C3CFCB24348B}" srcOrd="0" destOrd="0" presId="urn:microsoft.com/office/officeart/2005/8/layout/vList5"/>
    <dgm:cxn modelId="{82F8CB3C-4D12-4B33-8EA5-A21E54F2C875}" type="presParOf" srcId="{AFD90AD8-3BAB-4E38-A4AE-C3CFCB24348B}" destId="{A1A7D46B-2724-4525-9166-4D53BD260C96}" srcOrd="0" destOrd="0" presId="urn:microsoft.com/office/officeart/2005/8/layout/vList5"/>
    <dgm:cxn modelId="{4526940F-334D-4328-BFCB-D0650A472062}" type="presParOf" srcId="{A1A7D46B-2724-4525-9166-4D53BD260C96}" destId="{B81A2014-48FE-4358-98CA-C755EFDF1F15}" srcOrd="0" destOrd="0" presId="urn:microsoft.com/office/officeart/2005/8/layout/vList5"/>
    <dgm:cxn modelId="{E0524BB5-8925-4E91-BD5C-83E04F4DB96C}" type="presParOf" srcId="{A1A7D46B-2724-4525-9166-4D53BD260C96}" destId="{A1068BF0-9E62-4285-8D49-D47A1B9E3195}" srcOrd="1" destOrd="0" presId="urn:microsoft.com/office/officeart/2005/8/layout/vList5"/>
    <dgm:cxn modelId="{E2D72E90-2C3D-4ADD-9521-B4F4ED4EB19F}" type="presParOf" srcId="{AFD90AD8-3BAB-4E38-A4AE-C3CFCB24348B}" destId="{5A89DB33-9FA7-4817-8DEF-9D706CB8901A}" srcOrd="1" destOrd="0" presId="urn:microsoft.com/office/officeart/2005/8/layout/vList5"/>
    <dgm:cxn modelId="{ADD28DAA-9F01-43A7-BB33-9D46AE45B67E}" type="presParOf" srcId="{AFD90AD8-3BAB-4E38-A4AE-C3CFCB24348B}" destId="{CD3B6DB5-DAF7-4810-BCCA-1C9EA745E3D9}" srcOrd="2" destOrd="0" presId="urn:microsoft.com/office/officeart/2005/8/layout/vList5"/>
    <dgm:cxn modelId="{662AED8C-D841-400A-8755-D86C1523388D}" type="presParOf" srcId="{CD3B6DB5-DAF7-4810-BCCA-1C9EA745E3D9}" destId="{2A666EA6-ABB1-44FF-AEA4-A92650834DE7}" srcOrd="0" destOrd="0" presId="urn:microsoft.com/office/officeart/2005/8/layout/vList5"/>
    <dgm:cxn modelId="{1D4E86E1-553A-4A18-9634-27B17F9AF29F}" type="presParOf" srcId="{CD3B6DB5-DAF7-4810-BCCA-1C9EA745E3D9}" destId="{86CFAF9E-D55C-4590-82AD-4B07038F771C}" srcOrd="1" destOrd="0" presId="urn:microsoft.com/office/officeart/2005/8/layout/vList5"/>
    <dgm:cxn modelId="{92502662-4E4E-428C-B406-FD8498C51BFF}" type="presParOf" srcId="{AFD90AD8-3BAB-4E38-A4AE-C3CFCB24348B}" destId="{3DAA0824-FB20-4612-8CC5-737CEA715E1D}" srcOrd="3" destOrd="0" presId="urn:microsoft.com/office/officeart/2005/8/layout/vList5"/>
    <dgm:cxn modelId="{73455053-514E-40B8-A197-F78314B80394}" type="presParOf" srcId="{AFD90AD8-3BAB-4E38-A4AE-C3CFCB24348B}" destId="{D118EE5B-4FA3-40CD-85D3-75C00B4BBBBB}" srcOrd="4" destOrd="0" presId="urn:microsoft.com/office/officeart/2005/8/layout/vList5"/>
    <dgm:cxn modelId="{E1251E9C-2BD7-4020-85F3-4522DF552997}" type="presParOf" srcId="{D118EE5B-4FA3-40CD-85D3-75C00B4BBBBB}" destId="{1F8F1C6A-546A-4A0E-9777-8BA3164B2BBC}" srcOrd="0" destOrd="0" presId="urn:microsoft.com/office/officeart/2005/8/layout/vList5"/>
    <dgm:cxn modelId="{38A82C59-B8FA-4197-9723-E39F9DDEA1E4}" type="presParOf" srcId="{D118EE5B-4FA3-40CD-85D3-75C00B4BBBBB}" destId="{CCECD1E5-C89D-4A21-BE3E-0ABD20712820}" srcOrd="1"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F0A640C-96A6-42CC-A2BC-8CEE248DC3A0}" type="doc">
      <dgm:prSet loTypeId="urn:microsoft.com/office/officeart/2005/8/layout/funnel1" loCatId="relationship" qsTypeId="urn:microsoft.com/office/officeart/2005/8/quickstyle/3d1" qsCatId="3D" csTypeId="urn:microsoft.com/office/officeart/2005/8/colors/accent1_2" csCatId="accent1" phldr="1"/>
      <dgm:spPr/>
      <dgm:t>
        <a:bodyPr/>
        <a:lstStyle/>
        <a:p>
          <a:endParaRPr lang="en-US"/>
        </a:p>
      </dgm:t>
    </dgm:pt>
    <dgm:pt modelId="{9F34E111-748D-49BC-B8CD-8B61526C7F01}">
      <dgm:prSet phldrT="[Text]"/>
      <dgm:spPr/>
      <dgm:t>
        <a:bodyPr/>
        <a:lstStyle/>
        <a:p>
          <a:r>
            <a:rPr lang="pt-PT" dirty="0" smtClean="0"/>
            <a:t>dificuldade de acesso e maior custo de crédito</a:t>
          </a:r>
          <a:endParaRPr lang="en-US" dirty="0"/>
        </a:p>
      </dgm:t>
    </dgm:pt>
    <dgm:pt modelId="{1152BA35-104E-43DE-9107-4A1AC7456318}" type="parTrans" cxnId="{D0872E36-C6B0-4C74-ABFC-518955AFC9AF}">
      <dgm:prSet/>
      <dgm:spPr/>
      <dgm:t>
        <a:bodyPr/>
        <a:lstStyle/>
        <a:p>
          <a:endParaRPr lang="en-US"/>
        </a:p>
      </dgm:t>
    </dgm:pt>
    <dgm:pt modelId="{44D64053-8779-4332-94BC-127452E18DC3}" type="sibTrans" cxnId="{D0872E36-C6B0-4C74-ABFC-518955AFC9AF}">
      <dgm:prSet/>
      <dgm:spPr/>
      <dgm:t>
        <a:bodyPr/>
        <a:lstStyle/>
        <a:p>
          <a:endParaRPr lang="en-US"/>
        </a:p>
      </dgm:t>
    </dgm:pt>
    <dgm:pt modelId="{FA07EA80-7A7D-4997-B81C-8438D6D78023}">
      <dgm:prSet phldrT="[Text]"/>
      <dgm:spPr/>
      <dgm:t>
        <a:bodyPr/>
        <a:lstStyle/>
        <a:p>
          <a:r>
            <a:rPr lang="pt-PT" dirty="0" smtClean="0"/>
            <a:t>downgrade</a:t>
          </a:r>
          <a:endParaRPr lang="en-US" dirty="0"/>
        </a:p>
      </dgm:t>
    </dgm:pt>
    <dgm:pt modelId="{6A672D3E-05C6-4F7F-BDDA-52D14ED23CF3}" type="parTrans" cxnId="{A078D936-F45B-47FF-8706-8E09E0EA2B19}">
      <dgm:prSet/>
      <dgm:spPr/>
      <dgm:t>
        <a:bodyPr/>
        <a:lstStyle/>
        <a:p>
          <a:endParaRPr lang="en-US"/>
        </a:p>
      </dgm:t>
    </dgm:pt>
    <dgm:pt modelId="{096141C9-F692-46E9-B7FB-98DAC325106E}" type="sibTrans" cxnId="{A078D936-F45B-47FF-8706-8E09E0EA2B19}">
      <dgm:prSet/>
      <dgm:spPr/>
      <dgm:t>
        <a:bodyPr/>
        <a:lstStyle/>
        <a:p>
          <a:endParaRPr lang="en-US"/>
        </a:p>
      </dgm:t>
    </dgm:pt>
    <dgm:pt modelId="{B8AAED70-5700-469A-8723-0401129A2A58}">
      <dgm:prSet phldrT="[Text]"/>
      <dgm:spPr>
        <a:gradFill rotWithShape="0">
          <a:gsLst>
            <a:gs pos="0">
              <a:srgbClr val="009592"/>
            </a:gs>
            <a:gs pos="60000">
              <a:srgbClr val="009592"/>
            </a:gs>
            <a:gs pos="100000">
              <a:srgbClr val="009592"/>
            </a:gs>
          </a:gsLst>
        </a:gradFill>
      </dgm:spPr>
      <dgm:t>
        <a:bodyPr/>
        <a:lstStyle/>
        <a:p>
          <a:r>
            <a:rPr lang="pt-PT" dirty="0" smtClean="0"/>
            <a:t>maior dificuldade em recuperar</a:t>
          </a:r>
          <a:endParaRPr lang="en-US" dirty="0"/>
        </a:p>
      </dgm:t>
    </dgm:pt>
    <dgm:pt modelId="{706E5F8E-5A54-4609-8303-8F6E6829AB69}" type="parTrans" cxnId="{A96AC16D-347E-49BF-84DE-DD15A9058377}">
      <dgm:prSet/>
      <dgm:spPr/>
      <dgm:t>
        <a:bodyPr/>
        <a:lstStyle/>
        <a:p>
          <a:endParaRPr lang="en-US"/>
        </a:p>
      </dgm:t>
    </dgm:pt>
    <dgm:pt modelId="{8AB98710-F442-4B24-B235-2AF8191C7F0A}" type="sibTrans" cxnId="{A96AC16D-347E-49BF-84DE-DD15A9058377}">
      <dgm:prSet/>
      <dgm:spPr/>
      <dgm:t>
        <a:bodyPr/>
        <a:lstStyle/>
        <a:p>
          <a:endParaRPr lang="en-US"/>
        </a:p>
      </dgm:t>
    </dgm:pt>
    <dgm:pt modelId="{CFEF3008-2A33-43C5-BD82-6017FB67D85F}">
      <dgm:prSet phldrT="[Text]"/>
      <dgm:spPr/>
      <dgm:t>
        <a:bodyPr/>
        <a:lstStyle/>
        <a:p>
          <a:r>
            <a:rPr lang="pt-PT" dirty="0" smtClean="0"/>
            <a:t>“As agências de rating amplificaram a crise económica Asiática” (</a:t>
          </a:r>
          <a:r>
            <a:rPr lang="pt-PT" dirty="0" err="1" smtClean="0"/>
            <a:t>Stiglitz</a:t>
          </a:r>
          <a:r>
            <a:rPr lang="pt-PT" dirty="0" smtClean="0"/>
            <a:t>, 1999)</a:t>
          </a:r>
          <a:endParaRPr lang="en-US" dirty="0"/>
        </a:p>
      </dgm:t>
    </dgm:pt>
    <dgm:pt modelId="{5B7F75B8-F394-4DA1-82A2-3000605F32D9}" type="parTrans" cxnId="{C8AFCA86-8462-4D05-9A84-975A7CFF8A7B}">
      <dgm:prSet/>
      <dgm:spPr/>
      <dgm:t>
        <a:bodyPr/>
        <a:lstStyle/>
        <a:p>
          <a:endParaRPr lang="en-US"/>
        </a:p>
      </dgm:t>
    </dgm:pt>
    <dgm:pt modelId="{7F5C05C3-9D3B-4F06-80C2-C2F07CDD8F8A}" type="sibTrans" cxnId="{C8AFCA86-8462-4D05-9A84-975A7CFF8A7B}">
      <dgm:prSet/>
      <dgm:spPr/>
      <dgm:t>
        <a:bodyPr/>
        <a:lstStyle/>
        <a:p>
          <a:endParaRPr lang="en-US"/>
        </a:p>
      </dgm:t>
    </dgm:pt>
    <dgm:pt modelId="{4B080320-0286-44C1-BCC5-CFA57C08680E}" type="pres">
      <dgm:prSet presAssocID="{4F0A640C-96A6-42CC-A2BC-8CEE248DC3A0}" presName="Name0" presStyleCnt="0">
        <dgm:presLayoutVars>
          <dgm:chMax val="4"/>
          <dgm:resizeHandles val="exact"/>
        </dgm:presLayoutVars>
      </dgm:prSet>
      <dgm:spPr/>
      <dgm:t>
        <a:bodyPr/>
        <a:lstStyle/>
        <a:p>
          <a:endParaRPr lang="en-US"/>
        </a:p>
      </dgm:t>
    </dgm:pt>
    <dgm:pt modelId="{A563B897-B897-436F-9FB1-A1B8DC41C9ED}" type="pres">
      <dgm:prSet presAssocID="{4F0A640C-96A6-42CC-A2BC-8CEE248DC3A0}" presName="ellipse" presStyleLbl="trBgShp" presStyleIdx="0" presStyleCnt="1"/>
      <dgm:spPr/>
    </dgm:pt>
    <dgm:pt modelId="{A9538A86-8F1C-4D0D-BE0A-56EF201C37E2}" type="pres">
      <dgm:prSet presAssocID="{4F0A640C-96A6-42CC-A2BC-8CEE248DC3A0}" presName="arrow1" presStyleLbl="fgShp" presStyleIdx="0" presStyleCnt="1"/>
      <dgm:spPr/>
    </dgm:pt>
    <dgm:pt modelId="{B56B9123-63D8-4D15-90E7-7DE465E10521}" type="pres">
      <dgm:prSet presAssocID="{4F0A640C-96A6-42CC-A2BC-8CEE248DC3A0}" presName="rectangle" presStyleLbl="revTx" presStyleIdx="0" presStyleCnt="1" custScaleX="314885">
        <dgm:presLayoutVars>
          <dgm:bulletEnabled val="1"/>
        </dgm:presLayoutVars>
      </dgm:prSet>
      <dgm:spPr/>
      <dgm:t>
        <a:bodyPr/>
        <a:lstStyle/>
        <a:p>
          <a:endParaRPr lang="en-US"/>
        </a:p>
      </dgm:t>
    </dgm:pt>
    <dgm:pt modelId="{178E0AFA-BBBA-4C38-B3E8-398976C0095C}" type="pres">
      <dgm:prSet presAssocID="{FA07EA80-7A7D-4997-B81C-8438D6D78023}" presName="item1" presStyleLbl="node1" presStyleIdx="0" presStyleCnt="3" custLinFactNeighborX="56535" custLinFactNeighborY="20533">
        <dgm:presLayoutVars>
          <dgm:bulletEnabled val="1"/>
        </dgm:presLayoutVars>
      </dgm:prSet>
      <dgm:spPr/>
      <dgm:t>
        <a:bodyPr/>
        <a:lstStyle/>
        <a:p>
          <a:endParaRPr lang="en-US"/>
        </a:p>
      </dgm:t>
    </dgm:pt>
    <dgm:pt modelId="{08DC9718-D3A3-42C0-839C-BEFC38698DFF}" type="pres">
      <dgm:prSet presAssocID="{B8AAED70-5700-469A-8723-0401129A2A58}" presName="item2" presStyleLbl="node1" presStyleIdx="1" presStyleCnt="3" custLinFactNeighborX="56979" custLinFactNeighborY="-36508">
        <dgm:presLayoutVars>
          <dgm:bulletEnabled val="1"/>
        </dgm:presLayoutVars>
      </dgm:prSet>
      <dgm:spPr/>
      <dgm:t>
        <a:bodyPr/>
        <a:lstStyle/>
        <a:p>
          <a:endParaRPr lang="en-US"/>
        </a:p>
      </dgm:t>
    </dgm:pt>
    <dgm:pt modelId="{BFFBB301-0EA9-47E8-A29A-16278DB13F94}" type="pres">
      <dgm:prSet presAssocID="{CFEF3008-2A33-43C5-BD82-6017FB67D85F}" presName="item3" presStyleLbl="node1" presStyleIdx="2" presStyleCnt="3" custLinFactX="-6196" custLinFactNeighborX="-100000" custLinFactNeighborY="99416">
        <dgm:presLayoutVars>
          <dgm:bulletEnabled val="1"/>
        </dgm:presLayoutVars>
      </dgm:prSet>
      <dgm:spPr/>
      <dgm:t>
        <a:bodyPr/>
        <a:lstStyle/>
        <a:p>
          <a:endParaRPr lang="en-US"/>
        </a:p>
      </dgm:t>
    </dgm:pt>
    <dgm:pt modelId="{44C3CACB-CB0C-45AD-920B-4B177B2A19E2}" type="pres">
      <dgm:prSet presAssocID="{4F0A640C-96A6-42CC-A2BC-8CEE248DC3A0}" presName="funnel" presStyleLbl="trAlignAcc1" presStyleIdx="0" presStyleCnt="1" custLinFactNeighborX="-53" custLinFactNeighborY="3189"/>
      <dgm:spPr>
        <a:scene3d>
          <a:camera prst="orthographicFront">
            <a:rot lat="0" lon="0" rev="10799999"/>
          </a:camera>
          <a:lightRig rig="flat" dir="t"/>
        </a:scene3d>
        <a:sp3d extrusionH="12700" prstMaterial="plastic">
          <a:bevelT w="50800" h="50800"/>
        </a:sp3d>
      </dgm:spPr>
    </dgm:pt>
  </dgm:ptLst>
  <dgm:cxnLst>
    <dgm:cxn modelId="{D27039ED-E4B1-4E92-A8CF-BD5F9EA07A96}" type="presOf" srcId="{FA07EA80-7A7D-4997-B81C-8438D6D78023}" destId="{08DC9718-D3A3-42C0-839C-BEFC38698DFF}" srcOrd="0" destOrd="0" presId="urn:microsoft.com/office/officeart/2005/8/layout/funnel1"/>
    <dgm:cxn modelId="{9913A4C9-E4D9-4B2C-9B9B-78C8636C30A8}" type="presOf" srcId="{4F0A640C-96A6-42CC-A2BC-8CEE248DC3A0}" destId="{4B080320-0286-44C1-BCC5-CFA57C08680E}" srcOrd="0" destOrd="0" presId="urn:microsoft.com/office/officeart/2005/8/layout/funnel1"/>
    <dgm:cxn modelId="{D0872E36-C6B0-4C74-ABFC-518955AFC9AF}" srcId="{4F0A640C-96A6-42CC-A2BC-8CEE248DC3A0}" destId="{9F34E111-748D-49BC-B8CD-8B61526C7F01}" srcOrd="0" destOrd="0" parTransId="{1152BA35-104E-43DE-9107-4A1AC7456318}" sibTransId="{44D64053-8779-4332-94BC-127452E18DC3}"/>
    <dgm:cxn modelId="{C8AFCA86-8462-4D05-9A84-975A7CFF8A7B}" srcId="{4F0A640C-96A6-42CC-A2BC-8CEE248DC3A0}" destId="{CFEF3008-2A33-43C5-BD82-6017FB67D85F}" srcOrd="3" destOrd="0" parTransId="{5B7F75B8-F394-4DA1-82A2-3000605F32D9}" sibTransId="{7F5C05C3-9D3B-4F06-80C2-C2F07CDD8F8A}"/>
    <dgm:cxn modelId="{A078D936-F45B-47FF-8706-8E09E0EA2B19}" srcId="{4F0A640C-96A6-42CC-A2BC-8CEE248DC3A0}" destId="{FA07EA80-7A7D-4997-B81C-8438D6D78023}" srcOrd="1" destOrd="0" parTransId="{6A672D3E-05C6-4F7F-BDDA-52D14ED23CF3}" sibTransId="{096141C9-F692-46E9-B7FB-98DAC325106E}"/>
    <dgm:cxn modelId="{2B0F783C-B6FA-42FF-8B54-3146591AF978}" type="presOf" srcId="{9F34E111-748D-49BC-B8CD-8B61526C7F01}" destId="{BFFBB301-0EA9-47E8-A29A-16278DB13F94}" srcOrd="0" destOrd="0" presId="urn:microsoft.com/office/officeart/2005/8/layout/funnel1"/>
    <dgm:cxn modelId="{4001D774-87A5-4065-B7D9-8FAFE9D245CD}" type="presOf" srcId="{B8AAED70-5700-469A-8723-0401129A2A58}" destId="{178E0AFA-BBBA-4C38-B3E8-398976C0095C}" srcOrd="0" destOrd="0" presId="urn:microsoft.com/office/officeart/2005/8/layout/funnel1"/>
    <dgm:cxn modelId="{A96AC16D-347E-49BF-84DE-DD15A9058377}" srcId="{4F0A640C-96A6-42CC-A2BC-8CEE248DC3A0}" destId="{B8AAED70-5700-469A-8723-0401129A2A58}" srcOrd="2" destOrd="0" parTransId="{706E5F8E-5A54-4609-8303-8F6E6829AB69}" sibTransId="{8AB98710-F442-4B24-B235-2AF8191C7F0A}"/>
    <dgm:cxn modelId="{7FEF5CC0-9300-4DEB-93C8-6BA8519F74D1}" type="presOf" srcId="{CFEF3008-2A33-43C5-BD82-6017FB67D85F}" destId="{B56B9123-63D8-4D15-90E7-7DE465E10521}" srcOrd="0" destOrd="0" presId="urn:microsoft.com/office/officeart/2005/8/layout/funnel1"/>
    <dgm:cxn modelId="{C21C6BBE-570E-49E2-9650-CA762F2B8654}" type="presParOf" srcId="{4B080320-0286-44C1-BCC5-CFA57C08680E}" destId="{A563B897-B897-436F-9FB1-A1B8DC41C9ED}" srcOrd="0" destOrd="0" presId="urn:microsoft.com/office/officeart/2005/8/layout/funnel1"/>
    <dgm:cxn modelId="{4518E5E3-2C06-4A05-B013-CF7387987261}" type="presParOf" srcId="{4B080320-0286-44C1-BCC5-CFA57C08680E}" destId="{A9538A86-8F1C-4D0D-BE0A-56EF201C37E2}" srcOrd="1" destOrd="0" presId="urn:microsoft.com/office/officeart/2005/8/layout/funnel1"/>
    <dgm:cxn modelId="{3CB2A6C6-8795-40CB-948C-0352DACE6BB3}" type="presParOf" srcId="{4B080320-0286-44C1-BCC5-CFA57C08680E}" destId="{B56B9123-63D8-4D15-90E7-7DE465E10521}" srcOrd="2" destOrd="0" presId="urn:microsoft.com/office/officeart/2005/8/layout/funnel1"/>
    <dgm:cxn modelId="{D873DA65-2612-478C-9B11-6A56EB9353E6}" type="presParOf" srcId="{4B080320-0286-44C1-BCC5-CFA57C08680E}" destId="{178E0AFA-BBBA-4C38-B3E8-398976C0095C}" srcOrd="3" destOrd="0" presId="urn:microsoft.com/office/officeart/2005/8/layout/funnel1"/>
    <dgm:cxn modelId="{B77F8DC3-7238-40FF-8D20-D69B6CE35948}" type="presParOf" srcId="{4B080320-0286-44C1-BCC5-CFA57C08680E}" destId="{08DC9718-D3A3-42C0-839C-BEFC38698DFF}" srcOrd="4" destOrd="0" presId="urn:microsoft.com/office/officeart/2005/8/layout/funnel1"/>
    <dgm:cxn modelId="{70EE3F42-8E31-4EBE-BFEB-707C5FB87DF8}" type="presParOf" srcId="{4B080320-0286-44C1-BCC5-CFA57C08680E}" destId="{BFFBB301-0EA9-47E8-A29A-16278DB13F94}" srcOrd="5" destOrd="0" presId="urn:microsoft.com/office/officeart/2005/8/layout/funnel1"/>
    <dgm:cxn modelId="{3FD84984-2275-491F-AD23-CEB79415563E}" type="presParOf" srcId="{4B080320-0286-44C1-BCC5-CFA57C08680E}" destId="{44C3CACB-CB0C-45AD-920B-4B177B2A19E2}" srcOrd="6" destOrd="0" presId="urn:microsoft.com/office/officeart/2005/8/layout/funnel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50AA2CF-A23D-454D-9407-FD8C0E9D017E}" type="doc">
      <dgm:prSet loTypeId="urn:microsoft.com/office/officeart/2005/8/layout/process2" loCatId="process" qsTypeId="urn:microsoft.com/office/officeart/2005/8/quickstyle/simple1" qsCatId="simple" csTypeId="urn:microsoft.com/office/officeart/2005/8/colors/accent1_2" csCatId="accent1" phldr="1"/>
      <dgm:spPr/>
    </dgm:pt>
    <dgm:pt modelId="{2DD850B7-5EF7-4904-A93C-2F2531293289}">
      <dgm:prSet phldrT="[Text]"/>
      <dgm:spPr/>
      <dgm:t>
        <a:bodyPr/>
        <a:lstStyle/>
        <a:p>
          <a:r>
            <a:rPr lang="pt-PT" dirty="0" smtClean="0"/>
            <a:t>Condições de Mercado desfavoráveis (recessivas)</a:t>
          </a:r>
          <a:endParaRPr lang="en-US" dirty="0"/>
        </a:p>
      </dgm:t>
    </dgm:pt>
    <dgm:pt modelId="{AF723619-E1FF-4BF2-A091-A192182DB5FD}" type="parTrans" cxnId="{ED9BF0FD-024A-48CD-911E-9D16E5B907EF}">
      <dgm:prSet/>
      <dgm:spPr/>
      <dgm:t>
        <a:bodyPr/>
        <a:lstStyle/>
        <a:p>
          <a:endParaRPr lang="en-US"/>
        </a:p>
      </dgm:t>
    </dgm:pt>
    <dgm:pt modelId="{E23B1B31-1F69-44CA-9806-ACBADE616992}" type="sibTrans" cxnId="{ED9BF0FD-024A-48CD-911E-9D16E5B907EF}">
      <dgm:prSet/>
      <dgm:spPr/>
      <dgm:t>
        <a:bodyPr/>
        <a:lstStyle/>
        <a:p>
          <a:endParaRPr lang="en-US"/>
        </a:p>
      </dgm:t>
    </dgm:pt>
    <dgm:pt modelId="{C5215DAE-2A80-4A42-8A15-C35192591335}">
      <dgm:prSet phldrT="[Text]"/>
      <dgm:spPr/>
      <dgm:t>
        <a:bodyPr/>
        <a:lstStyle/>
        <a:p>
          <a:r>
            <a:rPr lang="pt-PT" dirty="0" smtClean="0"/>
            <a:t>Deterioração do preço da dívida e dos capitais proprios de um entidade</a:t>
          </a:r>
          <a:endParaRPr lang="en-US" dirty="0"/>
        </a:p>
      </dgm:t>
    </dgm:pt>
    <dgm:pt modelId="{98D125ED-C4AC-4F8C-B07C-BEC4EFD1E181}" type="parTrans" cxnId="{72025007-879F-4B56-ABCE-01EF827DB9DE}">
      <dgm:prSet/>
      <dgm:spPr/>
      <dgm:t>
        <a:bodyPr/>
        <a:lstStyle/>
        <a:p>
          <a:endParaRPr lang="en-US"/>
        </a:p>
      </dgm:t>
    </dgm:pt>
    <dgm:pt modelId="{DB899704-A23F-4A1E-9956-6E459CC862DF}" type="sibTrans" cxnId="{72025007-879F-4B56-ABCE-01EF827DB9DE}">
      <dgm:prSet/>
      <dgm:spPr/>
      <dgm:t>
        <a:bodyPr/>
        <a:lstStyle/>
        <a:p>
          <a:endParaRPr lang="en-US"/>
        </a:p>
      </dgm:t>
    </dgm:pt>
    <dgm:pt modelId="{A225B3A0-32DB-4302-B2B9-B5283150849D}">
      <dgm:prSet phldrT="[Text]"/>
      <dgm:spPr/>
      <dgm:t>
        <a:bodyPr/>
        <a:lstStyle/>
        <a:p>
          <a:r>
            <a:rPr lang="pt-PT" dirty="0" smtClean="0"/>
            <a:t>Maior custo de funding e acesso limitado ao mesmo</a:t>
          </a:r>
          <a:endParaRPr lang="en-US" dirty="0"/>
        </a:p>
      </dgm:t>
    </dgm:pt>
    <dgm:pt modelId="{C839CF34-C86F-4307-9E39-B39DDB36D5FE}" type="parTrans" cxnId="{FEC85D06-B650-426C-8EDD-A06C7A8C72F3}">
      <dgm:prSet/>
      <dgm:spPr/>
      <dgm:t>
        <a:bodyPr/>
        <a:lstStyle/>
        <a:p>
          <a:endParaRPr lang="en-US"/>
        </a:p>
      </dgm:t>
    </dgm:pt>
    <dgm:pt modelId="{DA1E14EF-F796-4759-940A-7EF525A47695}" type="sibTrans" cxnId="{FEC85D06-B650-426C-8EDD-A06C7A8C72F3}">
      <dgm:prSet/>
      <dgm:spPr/>
      <dgm:t>
        <a:bodyPr/>
        <a:lstStyle/>
        <a:p>
          <a:endParaRPr lang="en-US"/>
        </a:p>
      </dgm:t>
    </dgm:pt>
    <dgm:pt modelId="{9177F255-AD6B-4922-8A96-5BDB6104A495}">
      <dgm:prSet/>
      <dgm:spPr/>
      <dgm:t>
        <a:bodyPr/>
        <a:lstStyle/>
        <a:p>
          <a:r>
            <a:rPr lang="pt-PT" dirty="0" smtClean="0"/>
            <a:t>Downgrades das Agências de Crédito</a:t>
          </a:r>
          <a:endParaRPr lang="en-US" dirty="0"/>
        </a:p>
      </dgm:t>
    </dgm:pt>
    <dgm:pt modelId="{5EA1549E-7D08-4F8E-B3EC-8FD965B25924}" type="parTrans" cxnId="{49F1F6D0-9545-470A-AEAD-0076416042BE}">
      <dgm:prSet/>
      <dgm:spPr/>
      <dgm:t>
        <a:bodyPr/>
        <a:lstStyle/>
        <a:p>
          <a:endParaRPr lang="en-US"/>
        </a:p>
      </dgm:t>
    </dgm:pt>
    <dgm:pt modelId="{19DD39DD-3B12-46CA-94F4-809C1FB71807}" type="sibTrans" cxnId="{49F1F6D0-9545-470A-AEAD-0076416042BE}">
      <dgm:prSet/>
      <dgm:spPr/>
      <dgm:t>
        <a:bodyPr/>
        <a:lstStyle/>
        <a:p>
          <a:endParaRPr lang="en-US"/>
        </a:p>
      </dgm:t>
    </dgm:pt>
    <dgm:pt modelId="{909DCE87-FDC5-4E73-816F-CEB3B2AE2498}" type="pres">
      <dgm:prSet presAssocID="{D50AA2CF-A23D-454D-9407-FD8C0E9D017E}" presName="linearFlow" presStyleCnt="0">
        <dgm:presLayoutVars>
          <dgm:resizeHandles val="exact"/>
        </dgm:presLayoutVars>
      </dgm:prSet>
      <dgm:spPr/>
    </dgm:pt>
    <dgm:pt modelId="{448E41F7-3827-49C5-A1E3-5DDBB6BCF8F1}" type="pres">
      <dgm:prSet presAssocID="{2DD850B7-5EF7-4904-A93C-2F2531293289}" presName="node" presStyleLbl="node1" presStyleIdx="0" presStyleCnt="4">
        <dgm:presLayoutVars>
          <dgm:bulletEnabled val="1"/>
        </dgm:presLayoutVars>
      </dgm:prSet>
      <dgm:spPr/>
      <dgm:t>
        <a:bodyPr/>
        <a:lstStyle/>
        <a:p>
          <a:endParaRPr lang="en-US"/>
        </a:p>
      </dgm:t>
    </dgm:pt>
    <dgm:pt modelId="{54E498E7-12FC-4A0F-84DE-E619A165255C}" type="pres">
      <dgm:prSet presAssocID="{E23B1B31-1F69-44CA-9806-ACBADE616992}" presName="sibTrans" presStyleLbl="sibTrans2D1" presStyleIdx="0" presStyleCnt="3"/>
      <dgm:spPr/>
      <dgm:t>
        <a:bodyPr/>
        <a:lstStyle/>
        <a:p>
          <a:endParaRPr lang="en-US"/>
        </a:p>
      </dgm:t>
    </dgm:pt>
    <dgm:pt modelId="{2893C0C8-57E7-4256-9172-CD575CF66E1E}" type="pres">
      <dgm:prSet presAssocID="{E23B1B31-1F69-44CA-9806-ACBADE616992}" presName="connectorText" presStyleLbl="sibTrans2D1" presStyleIdx="0" presStyleCnt="3"/>
      <dgm:spPr/>
      <dgm:t>
        <a:bodyPr/>
        <a:lstStyle/>
        <a:p>
          <a:endParaRPr lang="en-US"/>
        </a:p>
      </dgm:t>
    </dgm:pt>
    <dgm:pt modelId="{A12D208A-4EAC-469D-9FED-478F32AE66EC}" type="pres">
      <dgm:prSet presAssocID="{C5215DAE-2A80-4A42-8A15-C35192591335}" presName="node" presStyleLbl="node1" presStyleIdx="1" presStyleCnt="4">
        <dgm:presLayoutVars>
          <dgm:bulletEnabled val="1"/>
        </dgm:presLayoutVars>
      </dgm:prSet>
      <dgm:spPr/>
      <dgm:t>
        <a:bodyPr/>
        <a:lstStyle/>
        <a:p>
          <a:endParaRPr lang="en-US"/>
        </a:p>
      </dgm:t>
    </dgm:pt>
    <dgm:pt modelId="{D2A6A251-7D0C-4300-B3F4-1AD4A4DC0EB4}" type="pres">
      <dgm:prSet presAssocID="{DB899704-A23F-4A1E-9956-6E459CC862DF}" presName="sibTrans" presStyleLbl="sibTrans2D1" presStyleIdx="1" presStyleCnt="3"/>
      <dgm:spPr/>
      <dgm:t>
        <a:bodyPr/>
        <a:lstStyle/>
        <a:p>
          <a:endParaRPr lang="en-US"/>
        </a:p>
      </dgm:t>
    </dgm:pt>
    <dgm:pt modelId="{7C3925DB-35E3-4D1A-9B41-C22C9BD67D0F}" type="pres">
      <dgm:prSet presAssocID="{DB899704-A23F-4A1E-9956-6E459CC862DF}" presName="connectorText" presStyleLbl="sibTrans2D1" presStyleIdx="1" presStyleCnt="3"/>
      <dgm:spPr/>
      <dgm:t>
        <a:bodyPr/>
        <a:lstStyle/>
        <a:p>
          <a:endParaRPr lang="en-US"/>
        </a:p>
      </dgm:t>
    </dgm:pt>
    <dgm:pt modelId="{57E160E3-A014-436C-983E-C56DD2C32333}" type="pres">
      <dgm:prSet presAssocID="{A225B3A0-32DB-4302-B2B9-B5283150849D}" presName="node" presStyleLbl="node1" presStyleIdx="2" presStyleCnt="4">
        <dgm:presLayoutVars>
          <dgm:bulletEnabled val="1"/>
        </dgm:presLayoutVars>
      </dgm:prSet>
      <dgm:spPr/>
      <dgm:t>
        <a:bodyPr/>
        <a:lstStyle/>
        <a:p>
          <a:endParaRPr lang="en-US"/>
        </a:p>
      </dgm:t>
    </dgm:pt>
    <dgm:pt modelId="{079505B2-0184-4E3B-8C32-09259EDEC51D}" type="pres">
      <dgm:prSet presAssocID="{DA1E14EF-F796-4759-940A-7EF525A47695}" presName="sibTrans" presStyleLbl="sibTrans2D1" presStyleIdx="2" presStyleCnt="3"/>
      <dgm:spPr/>
      <dgm:t>
        <a:bodyPr/>
        <a:lstStyle/>
        <a:p>
          <a:endParaRPr lang="en-US"/>
        </a:p>
      </dgm:t>
    </dgm:pt>
    <dgm:pt modelId="{EBDFB5ED-0C14-4495-9CCD-0E7093844670}" type="pres">
      <dgm:prSet presAssocID="{DA1E14EF-F796-4759-940A-7EF525A47695}" presName="connectorText" presStyleLbl="sibTrans2D1" presStyleIdx="2" presStyleCnt="3"/>
      <dgm:spPr/>
      <dgm:t>
        <a:bodyPr/>
        <a:lstStyle/>
        <a:p>
          <a:endParaRPr lang="en-US"/>
        </a:p>
      </dgm:t>
    </dgm:pt>
    <dgm:pt modelId="{AD90C4B2-B103-4303-974E-69A76FD6F042}" type="pres">
      <dgm:prSet presAssocID="{9177F255-AD6B-4922-8A96-5BDB6104A495}" presName="node" presStyleLbl="node1" presStyleIdx="3" presStyleCnt="4">
        <dgm:presLayoutVars>
          <dgm:bulletEnabled val="1"/>
        </dgm:presLayoutVars>
      </dgm:prSet>
      <dgm:spPr/>
      <dgm:t>
        <a:bodyPr/>
        <a:lstStyle/>
        <a:p>
          <a:endParaRPr lang="en-US"/>
        </a:p>
      </dgm:t>
    </dgm:pt>
  </dgm:ptLst>
  <dgm:cxnLst>
    <dgm:cxn modelId="{41ECCF37-25AF-4DC7-8B79-A013D07369D4}" type="presOf" srcId="{9177F255-AD6B-4922-8A96-5BDB6104A495}" destId="{AD90C4B2-B103-4303-974E-69A76FD6F042}" srcOrd="0" destOrd="0" presId="urn:microsoft.com/office/officeart/2005/8/layout/process2"/>
    <dgm:cxn modelId="{49F1F6D0-9545-470A-AEAD-0076416042BE}" srcId="{D50AA2CF-A23D-454D-9407-FD8C0E9D017E}" destId="{9177F255-AD6B-4922-8A96-5BDB6104A495}" srcOrd="3" destOrd="0" parTransId="{5EA1549E-7D08-4F8E-B3EC-8FD965B25924}" sibTransId="{19DD39DD-3B12-46CA-94F4-809C1FB71807}"/>
    <dgm:cxn modelId="{ED9BF0FD-024A-48CD-911E-9D16E5B907EF}" srcId="{D50AA2CF-A23D-454D-9407-FD8C0E9D017E}" destId="{2DD850B7-5EF7-4904-A93C-2F2531293289}" srcOrd="0" destOrd="0" parTransId="{AF723619-E1FF-4BF2-A091-A192182DB5FD}" sibTransId="{E23B1B31-1F69-44CA-9806-ACBADE616992}"/>
    <dgm:cxn modelId="{595070CA-432B-4AE5-A0C9-C50012EBCF66}" type="presOf" srcId="{2DD850B7-5EF7-4904-A93C-2F2531293289}" destId="{448E41F7-3827-49C5-A1E3-5DDBB6BCF8F1}" srcOrd="0" destOrd="0" presId="urn:microsoft.com/office/officeart/2005/8/layout/process2"/>
    <dgm:cxn modelId="{72025007-879F-4B56-ABCE-01EF827DB9DE}" srcId="{D50AA2CF-A23D-454D-9407-FD8C0E9D017E}" destId="{C5215DAE-2A80-4A42-8A15-C35192591335}" srcOrd="1" destOrd="0" parTransId="{98D125ED-C4AC-4F8C-B07C-BEC4EFD1E181}" sibTransId="{DB899704-A23F-4A1E-9956-6E459CC862DF}"/>
    <dgm:cxn modelId="{F9D6CD69-0AC9-4FD7-AFBE-BA7B80AAA5AF}" type="presOf" srcId="{D50AA2CF-A23D-454D-9407-FD8C0E9D017E}" destId="{909DCE87-FDC5-4E73-816F-CEB3B2AE2498}" srcOrd="0" destOrd="0" presId="urn:microsoft.com/office/officeart/2005/8/layout/process2"/>
    <dgm:cxn modelId="{AAD6F842-1A96-45E5-81B8-7A5BE5825282}" type="presOf" srcId="{E23B1B31-1F69-44CA-9806-ACBADE616992}" destId="{2893C0C8-57E7-4256-9172-CD575CF66E1E}" srcOrd="1" destOrd="0" presId="urn:microsoft.com/office/officeart/2005/8/layout/process2"/>
    <dgm:cxn modelId="{A168F0DD-7725-4F05-A86E-D61A95C2B56A}" type="presOf" srcId="{C5215DAE-2A80-4A42-8A15-C35192591335}" destId="{A12D208A-4EAC-469D-9FED-478F32AE66EC}" srcOrd="0" destOrd="0" presId="urn:microsoft.com/office/officeart/2005/8/layout/process2"/>
    <dgm:cxn modelId="{F4540949-1B1B-40FE-A565-3235BC897769}" type="presOf" srcId="{DA1E14EF-F796-4759-940A-7EF525A47695}" destId="{EBDFB5ED-0C14-4495-9CCD-0E7093844670}" srcOrd="1" destOrd="0" presId="urn:microsoft.com/office/officeart/2005/8/layout/process2"/>
    <dgm:cxn modelId="{F08FF37A-E516-4646-BC44-6EF0EA88C722}" type="presOf" srcId="{DB899704-A23F-4A1E-9956-6E459CC862DF}" destId="{7C3925DB-35E3-4D1A-9B41-C22C9BD67D0F}" srcOrd="1" destOrd="0" presId="urn:microsoft.com/office/officeart/2005/8/layout/process2"/>
    <dgm:cxn modelId="{6082326C-8DA8-4FA8-A019-ED7614425983}" type="presOf" srcId="{E23B1B31-1F69-44CA-9806-ACBADE616992}" destId="{54E498E7-12FC-4A0F-84DE-E619A165255C}" srcOrd="0" destOrd="0" presId="urn:microsoft.com/office/officeart/2005/8/layout/process2"/>
    <dgm:cxn modelId="{FEC85D06-B650-426C-8EDD-A06C7A8C72F3}" srcId="{D50AA2CF-A23D-454D-9407-FD8C0E9D017E}" destId="{A225B3A0-32DB-4302-B2B9-B5283150849D}" srcOrd="2" destOrd="0" parTransId="{C839CF34-C86F-4307-9E39-B39DDB36D5FE}" sibTransId="{DA1E14EF-F796-4759-940A-7EF525A47695}"/>
    <dgm:cxn modelId="{008FE90E-96D7-4DFB-8E75-19FD3D3B5D9F}" type="presOf" srcId="{DB899704-A23F-4A1E-9956-6E459CC862DF}" destId="{D2A6A251-7D0C-4300-B3F4-1AD4A4DC0EB4}" srcOrd="0" destOrd="0" presId="urn:microsoft.com/office/officeart/2005/8/layout/process2"/>
    <dgm:cxn modelId="{D510314B-27BB-45BD-8F13-5FC105149346}" type="presOf" srcId="{A225B3A0-32DB-4302-B2B9-B5283150849D}" destId="{57E160E3-A014-436C-983E-C56DD2C32333}" srcOrd="0" destOrd="0" presId="urn:microsoft.com/office/officeart/2005/8/layout/process2"/>
    <dgm:cxn modelId="{CE5C1B98-6858-4D0C-A796-C9BF3D099B4B}" type="presOf" srcId="{DA1E14EF-F796-4759-940A-7EF525A47695}" destId="{079505B2-0184-4E3B-8C32-09259EDEC51D}" srcOrd="0" destOrd="0" presId="urn:microsoft.com/office/officeart/2005/8/layout/process2"/>
    <dgm:cxn modelId="{25352609-650B-41FC-8C3F-934E66BD49DA}" type="presParOf" srcId="{909DCE87-FDC5-4E73-816F-CEB3B2AE2498}" destId="{448E41F7-3827-49C5-A1E3-5DDBB6BCF8F1}" srcOrd="0" destOrd="0" presId="urn:microsoft.com/office/officeart/2005/8/layout/process2"/>
    <dgm:cxn modelId="{091E82EA-2C92-4983-B0AF-DCE412002470}" type="presParOf" srcId="{909DCE87-FDC5-4E73-816F-CEB3B2AE2498}" destId="{54E498E7-12FC-4A0F-84DE-E619A165255C}" srcOrd="1" destOrd="0" presId="urn:microsoft.com/office/officeart/2005/8/layout/process2"/>
    <dgm:cxn modelId="{AEB1AF16-2FA5-43C4-BEA8-D7963137BEFF}" type="presParOf" srcId="{54E498E7-12FC-4A0F-84DE-E619A165255C}" destId="{2893C0C8-57E7-4256-9172-CD575CF66E1E}" srcOrd="0" destOrd="0" presId="urn:microsoft.com/office/officeart/2005/8/layout/process2"/>
    <dgm:cxn modelId="{A4547C52-3F89-4A71-BDB7-0081A56A7F1C}" type="presParOf" srcId="{909DCE87-FDC5-4E73-816F-CEB3B2AE2498}" destId="{A12D208A-4EAC-469D-9FED-478F32AE66EC}" srcOrd="2" destOrd="0" presId="urn:microsoft.com/office/officeart/2005/8/layout/process2"/>
    <dgm:cxn modelId="{29CE780C-FFBA-4C6E-9C5D-ECE3063CDA69}" type="presParOf" srcId="{909DCE87-FDC5-4E73-816F-CEB3B2AE2498}" destId="{D2A6A251-7D0C-4300-B3F4-1AD4A4DC0EB4}" srcOrd="3" destOrd="0" presId="urn:microsoft.com/office/officeart/2005/8/layout/process2"/>
    <dgm:cxn modelId="{1B2BC104-2C46-4F4E-A91C-5D4407FC9C26}" type="presParOf" srcId="{D2A6A251-7D0C-4300-B3F4-1AD4A4DC0EB4}" destId="{7C3925DB-35E3-4D1A-9B41-C22C9BD67D0F}" srcOrd="0" destOrd="0" presId="urn:microsoft.com/office/officeart/2005/8/layout/process2"/>
    <dgm:cxn modelId="{4F365C16-CC93-4FBE-ABA0-AE48EAB36E8A}" type="presParOf" srcId="{909DCE87-FDC5-4E73-816F-CEB3B2AE2498}" destId="{57E160E3-A014-436C-983E-C56DD2C32333}" srcOrd="4" destOrd="0" presId="urn:microsoft.com/office/officeart/2005/8/layout/process2"/>
    <dgm:cxn modelId="{3B1673ED-CE44-4787-B3D0-E980AE742E98}" type="presParOf" srcId="{909DCE87-FDC5-4E73-816F-CEB3B2AE2498}" destId="{079505B2-0184-4E3B-8C32-09259EDEC51D}" srcOrd="5" destOrd="0" presId="urn:microsoft.com/office/officeart/2005/8/layout/process2"/>
    <dgm:cxn modelId="{552C5BF1-D541-4F59-A5B7-07D68D48CE04}" type="presParOf" srcId="{079505B2-0184-4E3B-8C32-09259EDEC51D}" destId="{EBDFB5ED-0C14-4495-9CCD-0E7093844670}" srcOrd="0" destOrd="0" presId="urn:microsoft.com/office/officeart/2005/8/layout/process2"/>
    <dgm:cxn modelId="{0B54B48F-BB43-4023-BE18-24D9B5DC0DA8}" type="presParOf" srcId="{909DCE87-FDC5-4E73-816F-CEB3B2AE2498}" destId="{AD90C4B2-B103-4303-974E-69A76FD6F042}" srcOrd="6" destOrd="0" presId="urn:microsoft.com/office/officeart/2005/8/layout/process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50AA2CF-A23D-454D-9407-FD8C0E9D017E}" type="doc">
      <dgm:prSet loTypeId="urn:microsoft.com/office/officeart/2005/8/layout/process2" loCatId="process" qsTypeId="urn:microsoft.com/office/officeart/2005/8/quickstyle/simple1" qsCatId="simple" csTypeId="urn:microsoft.com/office/officeart/2005/8/colors/accent1_2" csCatId="accent1" phldr="1"/>
      <dgm:spPr/>
    </dgm:pt>
    <dgm:pt modelId="{2DD850B7-5EF7-4904-A93C-2F2531293289}">
      <dgm:prSet phldrT="[Text]"/>
      <dgm:spPr/>
      <dgm:t>
        <a:bodyPr/>
        <a:lstStyle/>
        <a:p>
          <a:r>
            <a:rPr lang="pt-PT" dirty="0" smtClean="0"/>
            <a:t>Deterioração do preço dos activos</a:t>
          </a:r>
          <a:endParaRPr lang="en-US" dirty="0"/>
        </a:p>
      </dgm:t>
    </dgm:pt>
    <dgm:pt modelId="{AF723619-E1FF-4BF2-A091-A192182DB5FD}" type="parTrans" cxnId="{ED9BF0FD-024A-48CD-911E-9D16E5B907EF}">
      <dgm:prSet/>
      <dgm:spPr/>
      <dgm:t>
        <a:bodyPr/>
        <a:lstStyle/>
        <a:p>
          <a:endParaRPr lang="en-US"/>
        </a:p>
      </dgm:t>
    </dgm:pt>
    <dgm:pt modelId="{E23B1B31-1F69-44CA-9806-ACBADE616992}" type="sibTrans" cxnId="{ED9BF0FD-024A-48CD-911E-9D16E5B907EF}">
      <dgm:prSet/>
      <dgm:spPr/>
      <dgm:t>
        <a:bodyPr/>
        <a:lstStyle/>
        <a:p>
          <a:endParaRPr lang="en-US"/>
        </a:p>
      </dgm:t>
    </dgm:pt>
    <dgm:pt modelId="{C5215DAE-2A80-4A42-8A15-C35192591335}">
      <dgm:prSet phldrT="[Text]"/>
      <dgm:spPr/>
      <dgm:t>
        <a:bodyPr/>
        <a:lstStyle/>
        <a:p>
          <a:r>
            <a:rPr lang="pt-PT" dirty="0" smtClean="0"/>
            <a:t>Vendas automáticas, margins calls, vendas forçadas, desalavancagem</a:t>
          </a:r>
          <a:endParaRPr lang="en-US" dirty="0"/>
        </a:p>
      </dgm:t>
    </dgm:pt>
    <dgm:pt modelId="{98D125ED-C4AC-4F8C-B07C-BEC4EFD1E181}" type="parTrans" cxnId="{72025007-879F-4B56-ABCE-01EF827DB9DE}">
      <dgm:prSet/>
      <dgm:spPr/>
      <dgm:t>
        <a:bodyPr/>
        <a:lstStyle/>
        <a:p>
          <a:endParaRPr lang="en-US"/>
        </a:p>
      </dgm:t>
    </dgm:pt>
    <dgm:pt modelId="{DB899704-A23F-4A1E-9956-6E459CC862DF}" type="sibTrans" cxnId="{72025007-879F-4B56-ABCE-01EF827DB9DE}">
      <dgm:prSet/>
      <dgm:spPr/>
      <dgm:t>
        <a:bodyPr/>
        <a:lstStyle/>
        <a:p>
          <a:endParaRPr lang="en-US"/>
        </a:p>
      </dgm:t>
    </dgm:pt>
    <dgm:pt modelId="{A225B3A0-32DB-4302-B2B9-B5283150849D}">
      <dgm:prSet phldrT="[Text]"/>
      <dgm:spPr/>
      <dgm:t>
        <a:bodyPr/>
        <a:lstStyle/>
        <a:p>
          <a:r>
            <a:rPr lang="pt-PT" dirty="0" smtClean="0"/>
            <a:t>Haircuts maiores</a:t>
          </a:r>
          <a:endParaRPr lang="en-US" dirty="0"/>
        </a:p>
      </dgm:t>
    </dgm:pt>
    <dgm:pt modelId="{C839CF34-C86F-4307-9E39-B39DDB36D5FE}" type="parTrans" cxnId="{FEC85D06-B650-426C-8EDD-A06C7A8C72F3}">
      <dgm:prSet/>
      <dgm:spPr/>
      <dgm:t>
        <a:bodyPr/>
        <a:lstStyle/>
        <a:p>
          <a:endParaRPr lang="en-US"/>
        </a:p>
      </dgm:t>
    </dgm:pt>
    <dgm:pt modelId="{DA1E14EF-F796-4759-940A-7EF525A47695}" type="sibTrans" cxnId="{FEC85D06-B650-426C-8EDD-A06C7A8C72F3}">
      <dgm:prSet/>
      <dgm:spPr/>
      <dgm:t>
        <a:bodyPr/>
        <a:lstStyle/>
        <a:p>
          <a:endParaRPr lang="en-US"/>
        </a:p>
      </dgm:t>
    </dgm:pt>
    <dgm:pt modelId="{9177F255-AD6B-4922-8A96-5BDB6104A495}">
      <dgm:prSet/>
      <dgm:spPr/>
      <dgm:t>
        <a:bodyPr/>
        <a:lstStyle/>
        <a:p>
          <a:r>
            <a:rPr lang="pt-PT" dirty="0" smtClean="0"/>
            <a:t>Vendas forçadas e mais desalavancagem</a:t>
          </a:r>
          <a:endParaRPr lang="en-US" dirty="0"/>
        </a:p>
      </dgm:t>
    </dgm:pt>
    <dgm:pt modelId="{5EA1549E-7D08-4F8E-B3EC-8FD965B25924}" type="parTrans" cxnId="{49F1F6D0-9545-470A-AEAD-0076416042BE}">
      <dgm:prSet/>
      <dgm:spPr/>
      <dgm:t>
        <a:bodyPr/>
        <a:lstStyle/>
        <a:p>
          <a:endParaRPr lang="en-US"/>
        </a:p>
      </dgm:t>
    </dgm:pt>
    <dgm:pt modelId="{19DD39DD-3B12-46CA-94F4-809C1FB71807}" type="sibTrans" cxnId="{49F1F6D0-9545-470A-AEAD-0076416042BE}">
      <dgm:prSet/>
      <dgm:spPr/>
      <dgm:t>
        <a:bodyPr/>
        <a:lstStyle/>
        <a:p>
          <a:endParaRPr lang="en-US"/>
        </a:p>
      </dgm:t>
    </dgm:pt>
    <dgm:pt modelId="{909DCE87-FDC5-4E73-816F-CEB3B2AE2498}" type="pres">
      <dgm:prSet presAssocID="{D50AA2CF-A23D-454D-9407-FD8C0E9D017E}" presName="linearFlow" presStyleCnt="0">
        <dgm:presLayoutVars>
          <dgm:resizeHandles val="exact"/>
        </dgm:presLayoutVars>
      </dgm:prSet>
      <dgm:spPr/>
    </dgm:pt>
    <dgm:pt modelId="{448E41F7-3827-49C5-A1E3-5DDBB6BCF8F1}" type="pres">
      <dgm:prSet presAssocID="{2DD850B7-5EF7-4904-A93C-2F2531293289}" presName="node" presStyleLbl="node1" presStyleIdx="0" presStyleCnt="4">
        <dgm:presLayoutVars>
          <dgm:bulletEnabled val="1"/>
        </dgm:presLayoutVars>
      </dgm:prSet>
      <dgm:spPr/>
      <dgm:t>
        <a:bodyPr/>
        <a:lstStyle/>
        <a:p>
          <a:endParaRPr lang="en-US"/>
        </a:p>
      </dgm:t>
    </dgm:pt>
    <dgm:pt modelId="{54E498E7-12FC-4A0F-84DE-E619A165255C}" type="pres">
      <dgm:prSet presAssocID="{E23B1B31-1F69-44CA-9806-ACBADE616992}" presName="sibTrans" presStyleLbl="sibTrans2D1" presStyleIdx="0" presStyleCnt="3"/>
      <dgm:spPr/>
      <dgm:t>
        <a:bodyPr/>
        <a:lstStyle/>
        <a:p>
          <a:endParaRPr lang="en-US"/>
        </a:p>
      </dgm:t>
    </dgm:pt>
    <dgm:pt modelId="{2893C0C8-57E7-4256-9172-CD575CF66E1E}" type="pres">
      <dgm:prSet presAssocID="{E23B1B31-1F69-44CA-9806-ACBADE616992}" presName="connectorText" presStyleLbl="sibTrans2D1" presStyleIdx="0" presStyleCnt="3"/>
      <dgm:spPr/>
      <dgm:t>
        <a:bodyPr/>
        <a:lstStyle/>
        <a:p>
          <a:endParaRPr lang="en-US"/>
        </a:p>
      </dgm:t>
    </dgm:pt>
    <dgm:pt modelId="{A12D208A-4EAC-469D-9FED-478F32AE66EC}" type="pres">
      <dgm:prSet presAssocID="{C5215DAE-2A80-4A42-8A15-C35192591335}" presName="node" presStyleLbl="node1" presStyleIdx="1" presStyleCnt="4">
        <dgm:presLayoutVars>
          <dgm:bulletEnabled val="1"/>
        </dgm:presLayoutVars>
      </dgm:prSet>
      <dgm:spPr/>
      <dgm:t>
        <a:bodyPr/>
        <a:lstStyle/>
        <a:p>
          <a:endParaRPr lang="en-US"/>
        </a:p>
      </dgm:t>
    </dgm:pt>
    <dgm:pt modelId="{D2A6A251-7D0C-4300-B3F4-1AD4A4DC0EB4}" type="pres">
      <dgm:prSet presAssocID="{DB899704-A23F-4A1E-9956-6E459CC862DF}" presName="sibTrans" presStyleLbl="sibTrans2D1" presStyleIdx="1" presStyleCnt="3"/>
      <dgm:spPr/>
      <dgm:t>
        <a:bodyPr/>
        <a:lstStyle/>
        <a:p>
          <a:endParaRPr lang="en-US"/>
        </a:p>
      </dgm:t>
    </dgm:pt>
    <dgm:pt modelId="{7C3925DB-35E3-4D1A-9B41-C22C9BD67D0F}" type="pres">
      <dgm:prSet presAssocID="{DB899704-A23F-4A1E-9956-6E459CC862DF}" presName="connectorText" presStyleLbl="sibTrans2D1" presStyleIdx="1" presStyleCnt="3"/>
      <dgm:spPr/>
      <dgm:t>
        <a:bodyPr/>
        <a:lstStyle/>
        <a:p>
          <a:endParaRPr lang="en-US"/>
        </a:p>
      </dgm:t>
    </dgm:pt>
    <dgm:pt modelId="{57E160E3-A014-436C-983E-C56DD2C32333}" type="pres">
      <dgm:prSet presAssocID="{A225B3A0-32DB-4302-B2B9-B5283150849D}" presName="node" presStyleLbl="node1" presStyleIdx="2" presStyleCnt="4">
        <dgm:presLayoutVars>
          <dgm:bulletEnabled val="1"/>
        </dgm:presLayoutVars>
      </dgm:prSet>
      <dgm:spPr/>
      <dgm:t>
        <a:bodyPr/>
        <a:lstStyle/>
        <a:p>
          <a:endParaRPr lang="en-US"/>
        </a:p>
      </dgm:t>
    </dgm:pt>
    <dgm:pt modelId="{079505B2-0184-4E3B-8C32-09259EDEC51D}" type="pres">
      <dgm:prSet presAssocID="{DA1E14EF-F796-4759-940A-7EF525A47695}" presName="sibTrans" presStyleLbl="sibTrans2D1" presStyleIdx="2" presStyleCnt="3"/>
      <dgm:spPr/>
      <dgm:t>
        <a:bodyPr/>
        <a:lstStyle/>
        <a:p>
          <a:endParaRPr lang="en-US"/>
        </a:p>
      </dgm:t>
    </dgm:pt>
    <dgm:pt modelId="{EBDFB5ED-0C14-4495-9CCD-0E7093844670}" type="pres">
      <dgm:prSet presAssocID="{DA1E14EF-F796-4759-940A-7EF525A47695}" presName="connectorText" presStyleLbl="sibTrans2D1" presStyleIdx="2" presStyleCnt="3"/>
      <dgm:spPr/>
      <dgm:t>
        <a:bodyPr/>
        <a:lstStyle/>
        <a:p>
          <a:endParaRPr lang="en-US"/>
        </a:p>
      </dgm:t>
    </dgm:pt>
    <dgm:pt modelId="{AD90C4B2-B103-4303-974E-69A76FD6F042}" type="pres">
      <dgm:prSet presAssocID="{9177F255-AD6B-4922-8A96-5BDB6104A495}" presName="node" presStyleLbl="node1" presStyleIdx="3" presStyleCnt="4">
        <dgm:presLayoutVars>
          <dgm:bulletEnabled val="1"/>
        </dgm:presLayoutVars>
      </dgm:prSet>
      <dgm:spPr/>
      <dgm:t>
        <a:bodyPr/>
        <a:lstStyle/>
        <a:p>
          <a:endParaRPr lang="en-US"/>
        </a:p>
      </dgm:t>
    </dgm:pt>
  </dgm:ptLst>
  <dgm:cxnLst>
    <dgm:cxn modelId="{68598D29-E792-4A9B-B9B8-7672C52E4BEC}" type="presOf" srcId="{D50AA2CF-A23D-454D-9407-FD8C0E9D017E}" destId="{909DCE87-FDC5-4E73-816F-CEB3B2AE2498}" srcOrd="0" destOrd="0" presId="urn:microsoft.com/office/officeart/2005/8/layout/process2"/>
    <dgm:cxn modelId="{72025007-879F-4B56-ABCE-01EF827DB9DE}" srcId="{D50AA2CF-A23D-454D-9407-FD8C0E9D017E}" destId="{C5215DAE-2A80-4A42-8A15-C35192591335}" srcOrd="1" destOrd="0" parTransId="{98D125ED-C4AC-4F8C-B07C-BEC4EFD1E181}" sibTransId="{DB899704-A23F-4A1E-9956-6E459CC862DF}"/>
    <dgm:cxn modelId="{ED9BF0FD-024A-48CD-911E-9D16E5B907EF}" srcId="{D50AA2CF-A23D-454D-9407-FD8C0E9D017E}" destId="{2DD850B7-5EF7-4904-A93C-2F2531293289}" srcOrd="0" destOrd="0" parTransId="{AF723619-E1FF-4BF2-A091-A192182DB5FD}" sibTransId="{E23B1B31-1F69-44CA-9806-ACBADE616992}"/>
    <dgm:cxn modelId="{49F1F6D0-9545-470A-AEAD-0076416042BE}" srcId="{D50AA2CF-A23D-454D-9407-FD8C0E9D017E}" destId="{9177F255-AD6B-4922-8A96-5BDB6104A495}" srcOrd="3" destOrd="0" parTransId="{5EA1549E-7D08-4F8E-B3EC-8FD965B25924}" sibTransId="{19DD39DD-3B12-46CA-94F4-809C1FB71807}"/>
    <dgm:cxn modelId="{774465B6-EFB9-4218-9EFA-21D612396DF1}" type="presOf" srcId="{E23B1B31-1F69-44CA-9806-ACBADE616992}" destId="{54E498E7-12FC-4A0F-84DE-E619A165255C}" srcOrd="0" destOrd="0" presId="urn:microsoft.com/office/officeart/2005/8/layout/process2"/>
    <dgm:cxn modelId="{5BE92B7F-9BC4-4491-830A-26D733DDA60A}" type="presOf" srcId="{C5215DAE-2A80-4A42-8A15-C35192591335}" destId="{A12D208A-4EAC-469D-9FED-478F32AE66EC}" srcOrd="0" destOrd="0" presId="urn:microsoft.com/office/officeart/2005/8/layout/process2"/>
    <dgm:cxn modelId="{2C75B75E-C74E-4C58-8CC9-4C07F7A1A3F2}" type="presOf" srcId="{A225B3A0-32DB-4302-B2B9-B5283150849D}" destId="{57E160E3-A014-436C-983E-C56DD2C32333}" srcOrd="0" destOrd="0" presId="urn:microsoft.com/office/officeart/2005/8/layout/process2"/>
    <dgm:cxn modelId="{4AACB082-EBD4-4594-B357-A750FA3C1740}" type="presOf" srcId="{9177F255-AD6B-4922-8A96-5BDB6104A495}" destId="{AD90C4B2-B103-4303-974E-69A76FD6F042}" srcOrd="0" destOrd="0" presId="urn:microsoft.com/office/officeart/2005/8/layout/process2"/>
    <dgm:cxn modelId="{971E81F8-9990-44FB-9119-D033ACDFDBD7}" type="presOf" srcId="{DA1E14EF-F796-4759-940A-7EF525A47695}" destId="{079505B2-0184-4E3B-8C32-09259EDEC51D}" srcOrd="0" destOrd="0" presId="urn:microsoft.com/office/officeart/2005/8/layout/process2"/>
    <dgm:cxn modelId="{D9878493-F35C-4231-9749-B8761B5F7256}" type="presOf" srcId="{DB899704-A23F-4A1E-9956-6E459CC862DF}" destId="{7C3925DB-35E3-4D1A-9B41-C22C9BD67D0F}" srcOrd="1" destOrd="0" presId="urn:microsoft.com/office/officeart/2005/8/layout/process2"/>
    <dgm:cxn modelId="{E4245EF7-3F91-4E7E-83F6-35970663D73F}" type="presOf" srcId="{DA1E14EF-F796-4759-940A-7EF525A47695}" destId="{EBDFB5ED-0C14-4495-9CCD-0E7093844670}" srcOrd="1" destOrd="0" presId="urn:microsoft.com/office/officeart/2005/8/layout/process2"/>
    <dgm:cxn modelId="{FEC85D06-B650-426C-8EDD-A06C7A8C72F3}" srcId="{D50AA2CF-A23D-454D-9407-FD8C0E9D017E}" destId="{A225B3A0-32DB-4302-B2B9-B5283150849D}" srcOrd="2" destOrd="0" parTransId="{C839CF34-C86F-4307-9E39-B39DDB36D5FE}" sibTransId="{DA1E14EF-F796-4759-940A-7EF525A47695}"/>
    <dgm:cxn modelId="{76EDDE92-0276-48A4-BEFE-928866F79F1F}" type="presOf" srcId="{E23B1B31-1F69-44CA-9806-ACBADE616992}" destId="{2893C0C8-57E7-4256-9172-CD575CF66E1E}" srcOrd="1" destOrd="0" presId="urn:microsoft.com/office/officeart/2005/8/layout/process2"/>
    <dgm:cxn modelId="{AE8AE96A-2FE4-4CE8-A928-31A416E597CB}" type="presOf" srcId="{DB899704-A23F-4A1E-9956-6E459CC862DF}" destId="{D2A6A251-7D0C-4300-B3F4-1AD4A4DC0EB4}" srcOrd="0" destOrd="0" presId="urn:microsoft.com/office/officeart/2005/8/layout/process2"/>
    <dgm:cxn modelId="{8BC21206-9820-449A-B3F5-5BF8605F5E93}" type="presOf" srcId="{2DD850B7-5EF7-4904-A93C-2F2531293289}" destId="{448E41F7-3827-49C5-A1E3-5DDBB6BCF8F1}" srcOrd="0" destOrd="0" presId="urn:microsoft.com/office/officeart/2005/8/layout/process2"/>
    <dgm:cxn modelId="{2A917607-7A43-4465-AA09-0E052146AB00}" type="presParOf" srcId="{909DCE87-FDC5-4E73-816F-CEB3B2AE2498}" destId="{448E41F7-3827-49C5-A1E3-5DDBB6BCF8F1}" srcOrd="0" destOrd="0" presId="urn:microsoft.com/office/officeart/2005/8/layout/process2"/>
    <dgm:cxn modelId="{CF87C661-725E-4D27-9BFD-0C2B9B08E244}" type="presParOf" srcId="{909DCE87-FDC5-4E73-816F-CEB3B2AE2498}" destId="{54E498E7-12FC-4A0F-84DE-E619A165255C}" srcOrd="1" destOrd="0" presId="urn:microsoft.com/office/officeart/2005/8/layout/process2"/>
    <dgm:cxn modelId="{174025D4-416E-4458-ABCF-206B77BCB8DF}" type="presParOf" srcId="{54E498E7-12FC-4A0F-84DE-E619A165255C}" destId="{2893C0C8-57E7-4256-9172-CD575CF66E1E}" srcOrd="0" destOrd="0" presId="urn:microsoft.com/office/officeart/2005/8/layout/process2"/>
    <dgm:cxn modelId="{F6B0B9E4-8BB9-4CEC-88A6-C5523E8E1CED}" type="presParOf" srcId="{909DCE87-FDC5-4E73-816F-CEB3B2AE2498}" destId="{A12D208A-4EAC-469D-9FED-478F32AE66EC}" srcOrd="2" destOrd="0" presId="urn:microsoft.com/office/officeart/2005/8/layout/process2"/>
    <dgm:cxn modelId="{1BF00DF1-903C-459E-932D-BCEBAB774591}" type="presParOf" srcId="{909DCE87-FDC5-4E73-816F-CEB3B2AE2498}" destId="{D2A6A251-7D0C-4300-B3F4-1AD4A4DC0EB4}" srcOrd="3" destOrd="0" presId="urn:microsoft.com/office/officeart/2005/8/layout/process2"/>
    <dgm:cxn modelId="{1CFF7AC4-0C9B-45C7-92D4-35C5D74AF444}" type="presParOf" srcId="{D2A6A251-7D0C-4300-B3F4-1AD4A4DC0EB4}" destId="{7C3925DB-35E3-4D1A-9B41-C22C9BD67D0F}" srcOrd="0" destOrd="0" presId="urn:microsoft.com/office/officeart/2005/8/layout/process2"/>
    <dgm:cxn modelId="{5E16B998-2F58-4886-AD84-58D9D2C6EDE0}" type="presParOf" srcId="{909DCE87-FDC5-4E73-816F-CEB3B2AE2498}" destId="{57E160E3-A014-436C-983E-C56DD2C32333}" srcOrd="4" destOrd="0" presId="urn:microsoft.com/office/officeart/2005/8/layout/process2"/>
    <dgm:cxn modelId="{EE769E3B-C389-4277-A160-3A0E22D2CCC3}" type="presParOf" srcId="{909DCE87-FDC5-4E73-816F-CEB3B2AE2498}" destId="{079505B2-0184-4E3B-8C32-09259EDEC51D}" srcOrd="5" destOrd="0" presId="urn:microsoft.com/office/officeart/2005/8/layout/process2"/>
    <dgm:cxn modelId="{6C6199AE-71C3-4CDD-940B-3642D3F4C442}" type="presParOf" srcId="{079505B2-0184-4E3B-8C32-09259EDEC51D}" destId="{EBDFB5ED-0C14-4495-9CCD-0E7093844670}" srcOrd="0" destOrd="0" presId="urn:microsoft.com/office/officeart/2005/8/layout/process2"/>
    <dgm:cxn modelId="{835A9823-E743-4507-A642-30B41B847413}" type="presParOf" srcId="{909DCE87-FDC5-4E73-816F-CEB3B2AE2498}" destId="{AD90C4B2-B103-4303-974E-69A76FD6F042}" srcOrd="6" destOrd="0" presId="urn:microsoft.com/office/officeart/2005/8/layout/process2"/>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034FE14-6E25-4459-ABD0-B7FE53C203D9}">
      <dsp:nvSpPr>
        <dsp:cNvPr id="0" name=""/>
        <dsp:cNvSpPr/>
      </dsp:nvSpPr>
      <dsp:spPr>
        <a:xfrm>
          <a:off x="0" y="17732"/>
          <a:ext cx="6096000" cy="503685"/>
        </a:xfrm>
        <a:prstGeom prst="roundRect">
          <a:avLst/>
        </a:prstGeom>
        <a:solidFill>
          <a:srgbClr val="008582"/>
        </a:solidFill>
        <a:ln w="425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pt-PT" sz="2100" kern="1200" dirty="0" smtClean="0"/>
            <a:t>Qualidade do Crédito</a:t>
          </a:r>
          <a:endParaRPr lang="en-US" sz="2100" kern="1200" dirty="0"/>
        </a:p>
      </dsp:txBody>
      <dsp:txXfrm>
        <a:off x="0" y="17732"/>
        <a:ext cx="6096000" cy="503685"/>
      </dsp:txXfrm>
    </dsp:sp>
    <dsp:sp modelId="{2E79B3AF-3856-4AC9-8EB3-FCCFDDCB7277}">
      <dsp:nvSpPr>
        <dsp:cNvPr id="0" name=""/>
        <dsp:cNvSpPr/>
      </dsp:nvSpPr>
      <dsp:spPr>
        <a:xfrm>
          <a:off x="0" y="521417"/>
          <a:ext cx="6096000" cy="1369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3548" tIns="22860" rIns="128016" bIns="22860" numCol="1" spcCol="1270" anchor="t" anchorCtr="0">
          <a:noAutofit/>
        </a:bodyPr>
        <a:lstStyle/>
        <a:p>
          <a:pPr marL="171450" lvl="1" indent="-171450" algn="l" defTabSz="800100">
            <a:lnSpc>
              <a:spcPct val="90000"/>
            </a:lnSpc>
            <a:spcBef>
              <a:spcPct val="0"/>
            </a:spcBef>
            <a:spcAft>
              <a:spcPct val="20000"/>
            </a:spcAft>
            <a:buChar char="••"/>
          </a:pPr>
          <a:r>
            <a:rPr lang="pt-PT" sz="1800" kern="1200" dirty="0" smtClean="0"/>
            <a:t>O rating de crédito é uma avaliação feita por uma entidade independente sobre a qualidade do crédito de uma pessoa, de uma empresa ou mesmo de um país.</a:t>
          </a:r>
          <a:endParaRPr lang="en-US" sz="1800" kern="1200" dirty="0"/>
        </a:p>
        <a:p>
          <a:pPr marL="171450" lvl="1" indent="-171450" algn="l" defTabSz="800100">
            <a:lnSpc>
              <a:spcPct val="90000"/>
            </a:lnSpc>
            <a:spcBef>
              <a:spcPct val="0"/>
            </a:spcBef>
            <a:spcAft>
              <a:spcPct val="20000"/>
            </a:spcAft>
            <a:buChar char="••"/>
          </a:pPr>
          <a:endParaRPr lang="en-US" sz="1800" kern="1200" dirty="0"/>
        </a:p>
      </dsp:txBody>
      <dsp:txXfrm>
        <a:off x="0" y="521417"/>
        <a:ext cx="6096000" cy="1369305"/>
      </dsp:txXfrm>
    </dsp:sp>
    <dsp:sp modelId="{84299147-AC37-4678-A1D5-679330AF4CBD}">
      <dsp:nvSpPr>
        <dsp:cNvPr id="0" name=""/>
        <dsp:cNvSpPr/>
      </dsp:nvSpPr>
      <dsp:spPr>
        <a:xfrm>
          <a:off x="0" y="1890722"/>
          <a:ext cx="6096000" cy="503685"/>
        </a:xfrm>
        <a:prstGeom prst="roundRect">
          <a:avLst/>
        </a:prstGeom>
        <a:solidFill>
          <a:srgbClr val="008582"/>
        </a:solidFill>
        <a:ln w="425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pt-PT" sz="2100" kern="1200" dirty="0" smtClean="0"/>
            <a:t>Capacidade de pagar</a:t>
          </a:r>
          <a:endParaRPr lang="en-US" sz="2100" kern="1200" dirty="0"/>
        </a:p>
      </dsp:txBody>
      <dsp:txXfrm>
        <a:off x="0" y="1890722"/>
        <a:ext cx="6096000" cy="503685"/>
      </dsp:txXfrm>
    </dsp:sp>
    <dsp:sp modelId="{2B605F30-D0C5-4212-B0ED-F369D16801F5}">
      <dsp:nvSpPr>
        <dsp:cNvPr id="0" name=""/>
        <dsp:cNvSpPr/>
      </dsp:nvSpPr>
      <dsp:spPr>
        <a:xfrm>
          <a:off x="0" y="2412140"/>
          <a:ext cx="6096000" cy="16518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3548" tIns="20320" rIns="113792" bIns="20320" numCol="1" spcCol="1270" anchor="t" anchorCtr="0">
          <a:noAutofit/>
        </a:bodyPr>
        <a:lstStyle/>
        <a:p>
          <a:pPr marL="171450" lvl="1" indent="-171450" algn="l" defTabSz="711200">
            <a:lnSpc>
              <a:spcPct val="90000"/>
            </a:lnSpc>
            <a:spcBef>
              <a:spcPct val="0"/>
            </a:spcBef>
            <a:spcAft>
              <a:spcPct val="20000"/>
            </a:spcAft>
            <a:buChar char="••"/>
          </a:pPr>
          <a:r>
            <a:rPr lang="pt-PT" sz="1600" kern="1200" dirty="0" smtClean="0"/>
            <a:t>O rating de crédito informa, de uma forma simples – expressa numa notação fácil de perceber pelos utentes da informação - acerca da capacidade provável de o devedor pagar o empréstimo (pagar os juros e reembolsar o capital).</a:t>
          </a:r>
          <a:endParaRPr lang="en-US" sz="1600" kern="1200" dirty="0"/>
        </a:p>
        <a:p>
          <a:pPr marL="171450" lvl="1" indent="-171450" algn="l" defTabSz="711200">
            <a:lnSpc>
              <a:spcPct val="90000"/>
            </a:lnSpc>
            <a:spcBef>
              <a:spcPct val="0"/>
            </a:spcBef>
            <a:spcAft>
              <a:spcPct val="20000"/>
            </a:spcAft>
            <a:buChar char="••"/>
          </a:pPr>
          <a:r>
            <a:rPr lang="pt-PT" sz="1600" kern="1200" dirty="0" smtClean="0"/>
            <a:t>O rating de crédito informa o credor acerca do risco de default de um crédito/entidade.</a:t>
          </a:r>
          <a:endParaRPr lang="en-US" sz="1600" kern="1200" dirty="0"/>
        </a:p>
      </dsp:txBody>
      <dsp:txXfrm>
        <a:off x="0" y="2412140"/>
        <a:ext cx="6096000" cy="1651860"/>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01377CC-2FC6-4425-9B0C-5765C16F32F8}">
      <dsp:nvSpPr>
        <dsp:cNvPr id="0" name=""/>
        <dsp:cNvSpPr/>
      </dsp:nvSpPr>
      <dsp:spPr>
        <a:xfrm rot="21300000">
          <a:off x="17898" y="1324270"/>
          <a:ext cx="5796850" cy="663826"/>
        </a:xfrm>
        <a:prstGeom prst="mathMinus">
          <a:avLst/>
        </a:prstGeom>
        <a:solidFill>
          <a:srgbClr val="009592"/>
        </a:solidFill>
        <a:ln w="38100" cap="flat" cmpd="sng" algn="ctr">
          <a:solidFill>
            <a:schemeClr val="lt1">
              <a:hueOff val="0"/>
              <a:satOff val="0"/>
              <a:lumOff val="0"/>
              <a:alphaOff val="0"/>
            </a:schemeClr>
          </a:solidFill>
          <a:prstDash val="solid"/>
        </a:ln>
        <a:effectLst>
          <a:outerShdw blurRad="65500" dist="38100" dir="5400000" rotWithShape="0">
            <a:srgbClr val="000000">
              <a:alpha val="40000"/>
            </a:srgbClr>
          </a:outerShdw>
        </a:effectLst>
      </dsp:spPr>
      <dsp:style>
        <a:lnRef idx="3">
          <a:scrgbClr r="0" g="0" b="0"/>
        </a:lnRef>
        <a:fillRef idx="1">
          <a:scrgbClr r="0" g="0" b="0"/>
        </a:fillRef>
        <a:effectRef idx="1">
          <a:scrgbClr r="0" g="0" b="0"/>
        </a:effectRef>
        <a:fontRef idx="minor"/>
      </dsp:style>
    </dsp:sp>
    <dsp:sp modelId="{45A92D82-86D9-4509-90D2-4ECF4BF35005}">
      <dsp:nvSpPr>
        <dsp:cNvPr id="0" name=""/>
        <dsp:cNvSpPr/>
      </dsp:nvSpPr>
      <dsp:spPr>
        <a:xfrm>
          <a:off x="485331" y="165618"/>
          <a:ext cx="2178966" cy="1324947"/>
        </a:xfrm>
        <a:prstGeom prst="downArrow">
          <a:avLst/>
        </a:prstGeom>
        <a:solidFill>
          <a:srgbClr val="008582"/>
        </a:solidFill>
        <a:ln w="38100" cap="flat" cmpd="sng" algn="ctr">
          <a:solidFill>
            <a:schemeClr val="lt1">
              <a:hueOff val="0"/>
              <a:satOff val="0"/>
              <a:lumOff val="0"/>
              <a:alphaOff val="0"/>
            </a:schemeClr>
          </a:solidFill>
          <a:prstDash val="solid"/>
        </a:ln>
        <a:effectLst>
          <a:outerShdw blurRad="65500" dist="38100" dir="5400000" rotWithShape="0">
            <a:srgbClr val="000000">
              <a:alpha val="40000"/>
            </a:srgbClr>
          </a:outerShdw>
        </a:effectLst>
      </dsp:spPr>
      <dsp:style>
        <a:lnRef idx="3">
          <a:scrgbClr r="0" g="0" b="0"/>
        </a:lnRef>
        <a:fillRef idx="1">
          <a:scrgbClr r="0" g="0" b="0"/>
        </a:fillRef>
        <a:effectRef idx="1">
          <a:scrgbClr r="0" g="0" b="0"/>
        </a:effectRef>
        <a:fontRef idx="minor">
          <a:schemeClr val="lt1"/>
        </a:fontRef>
      </dsp:style>
    </dsp:sp>
    <dsp:sp modelId="{CE76CD23-36CA-460B-B970-6667E2C1CD4A}">
      <dsp:nvSpPr>
        <dsp:cNvPr id="0" name=""/>
        <dsp:cNvSpPr/>
      </dsp:nvSpPr>
      <dsp:spPr>
        <a:xfrm>
          <a:off x="3091303" y="0"/>
          <a:ext cx="1866447" cy="13911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135128" numCol="1" spcCol="1270" anchor="ctr" anchorCtr="0">
          <a:noAutofit/>
        </a:bodyPr>
        <a:lstStyle/>
        <a:p>
          <a:pPr lvl="0" algn="ctr" defTabSz="844550">
            <a:lnSpc>
              <a:spcPct val="90000"/>
            </a:lnSpc>
            <a:spcBef>
              <a:spcPct val="0"/>
            </a:spcBef>
            <a:spcAft>
              <a:spcPct val="35000"/>
            </a:spcAft>
          </a:pPr>
          <a:r>
            <a:rPr lang="pt-PT" sz="1900" kern="1200" dirty="0" smtClean="0"/>
            <a:t>Maior Recompensa</a:t>
          </a:r>
        </a:p>
      </dsp:txBody>
      <dsp:txXfrm>
        <a:off x="3091303" y="0"/>
        <a:ext cx="1866447" cy="1391194"/>
      </dsp:txXfrm>
    </dsp:sp>
    <dsp:sp modelId="{C435360C-5A84-4F15-AFBF-7FC20FB73314}">
      <dsp:nvSpPr>
        <dsp:cNvPr id="0" name=""/>
        <dsp:cNvSpPr/>
      </dsp:nvSpPr>
      <dsp:spPr>
        <a:xfrm>
          <a:off x="3240362" y="1821802"/>
          <a:ext cx="2034940" cy="1324947"/>
        </a:xfrm>
        <a:prstGeom prst="upArrow">
          <a:avLst/>
        </a:prstGeom>
        <a:solidFill>
          <a:srgbClr val="008582"/>
        </a:solidFill>
        <a:ln w="38100" cap="flat" cmpd="sng" algn="ctr">
          <a:solidFill>
            <a:schemeClr val="lt1">
              <a:hueOff val="0"/>
              <a:satOff val="0"/>
              <a:lumOff val="0"/>
              <a:alphaOff val="0"/>
            </a:schemeClr>
          </a:solidFill>
          <a:prstDash val="solid"/>
        </a:ln>
        <a:effectLst>
          <a:outerShdw blurRad="65500" dist="38100" dir="5400000" rotWithShape="0">
            <a:srgbClr val="000000">
              <a:alpha val="40000"/>
            </a:srgbClr>
          </a:outerShdw>
        </a:effectLst>
      </dsp:spPr>
      <dsp:style>
        <a:lnRef idx="3">
          <a:scrgbClr r="0" g="0" b="0"/>
        </a:lnRef>
        <a:fillRef idx="1">
          <a:scrgbClr r="0" g="0" b="0"/>
        </a:fillRef>
        <a:effectRef idx="1">
          <a:scrgbClr r="0" g="0" b="0"/>
        </a:effectRef>
        <a:fontRef idx="minor">
          <a:schemeClr val="lt1"/>
        </a:fontRef>
      </dsp:style>
    </dsp:sp>
    <dsp:sp modelId="{B360B7AA-27D2-453A-9074-8E615ABC09B8}">
      <dsp:nvSpPr>
        <dsp:cNvPr id="0" name=""/>
        <dsp:cNvSpPr/>
      </dsp:nvSpPr>
      <dsp:spPr>
        <a:xfrm>
          <a:off x="874897" y="1921173"/>
          <a:ext cx="1866447" cy="13911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135128" numCol="1" spcCol="1270" anchor="ctr" anchorCtr="0">
          <a:noAutofit/>
        </a:bodyPr>
        <a:lstStyle/>
        <a:p>
          <a:pPr lvl="0" algn="ctr" defTabSz="844550">
            <a:lnSpc>
              <a:spcPct val="90000"/>
            </a:lnSpc>
            <a:spcBef>
              <a:spcPct val="0"/>
            </a:spcBef>
            <a:spcAft>
              <a:spcPct val="35000"/>
            </a:spcAft>
          </a:pPr>
          <a:r>
            <a:rPr lang="pt-PT" sz="1900" kern="1200" dirty="0" smtClean="0"/>
            <a:t>Maior Risco</a:t>
          </a:r>
          <a:endParaRPr lang="en-US" sz="1900" kern="1200" dirty="0"/>
        </a:p>
      </dsp:txBody>
      <dsp:txXfrm>
        <a:off x="874897" y="1921173"/>
        <a:ext cx="1866447" cy="1391194"/>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64B183B-C944-47E0-B70D-8DED0980FF83}">
      <dsp:nvSpPr>
        <dsp:cNvPr id="0" name=""/>
        <dsp:cNvSpPr/>
      </dsp:nvSpPr>
      <dsp:spPr>
        <a:xfrm>
          <a:off x="1477888" y="1833788"/>
          <a:ext cx="1024229" cy="1024229"/>
        </a:xfrm>
        <a:prstGeom prst="ellipse">
          <a:avLst/>
        </a:prstGeom>
        <a:solidFill>
          <a:srgbClr val="009592"/>
        </a:solidFill>
        <a:ln w="425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pt-PT" sz="700" b="1" kern="1200" dirty="0" smtClean="0">
              <a:solidFill>
                <a:schemeClr val="bg1">
                  <a:lumMod val="95000"/>
                </a:schemeClr>
              </a:solidFill>
            </a:rPr>
            <a:t>Uma resposta à procura de informações que permitam diferenciar a qualidade de crédito</a:t>
          </a:r>
          <a:endParaRPr lang="en-US" sz="700" b="1" kern="1200" dirty="0">
            <a:solidFill>
              <a:schemeClr val="bg1">
                <a:lumMod val="95000"/>
              </a:schemeClr>
            </a:solidFill>
          </a:endParaRPr>
        </a:p>
      </dsp:txBody>
      <dsp:txXfrm>
        <a:off x="1477888" y="1833788"/>
        <a:ext cx="1024229" cy="1024229"/>
      </dsp:txXfrm>
    </dsp:sp>
    <dsp:sp modelId="{00939DA1-23C4-4C72-B5BB-7712DCA6FC4A}">
      <dsp:nvSpPr>
        <dsp:cNvPr id="0" name=""/>
        <dsp:cNvSpPr/>
      </dsp:nvSpPr>
      <dsp:spPr>
        <a:xfrm rot="10800000">
          <a:off x="486813" y="2199950"/>
          <a:ext cx="936565" cy="291905"/>
        </a:xfrm>
        <a:prstGeom prst="leftArrow">
          <a:avLst>
            <a:gd name="adj1" fmla="val 60000"/>
            <a:gd name="adj2" fmla="val 50000"/>
          </a:avLst>
        </a:prstGeom>
        <a:solidFill>
          <a:schemeClr val="accent4">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DF5B80E-2151-4B4F-A052-EEF29EA618BF}">
      <dsp:nvSpPr>
        <dsp:cNvPr id="0" name=""/>
        <dsp:cNvSpPr/>
      </dsp:nvSpPr>
      <dsp:spPr>
        <a:xfrm>
          <a:off x="304" y="1956696"/>
          <a:ext cx="973018" cy="778414"/>
        </a:xfrm>
        <a:prstGeom prst="roundRect">
          <a:avLst>
            <a:gd name="adj" fmla="val 10000"/>
          </a:avLst>
        </a:prstGeom>
        <a:solidFill>
          <a:schemeClr val="lt1">
            <a:hueOff val="0"/>
            <a:satOff val="0"/>
            <a:lumOff val="0"/>
            <a:alphaOff val="0"/>
          </a:schemeClr>
        </a:solidFill>
        <a:ln w="425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355600">
            <a:lnSpc>
              <a:spcPct val="90000"/>
            </a:lnSpc>
            <a:spcBef>
              <a:spcPct val="0"/>
            </a:spcBef>
            <a:spcAft>
              <a:spcPct val="35000"/>
            </a:spcAft>
          </a:pPr>
          <a:r>
            <a:rPr lang="pt-PT" sz="800" b="1" kern="1200" dirty="0" smtClean="0"/>
            <a:t>Um indicador de risco de crédito fácil de usar</a:t>
          </a:r>
          <a:endParaRPr lang="en-US" sz="800" kern="1200" dirty="0"/>
        </a:p>
      </dsp:txBody>
      <dsp:txXfrm>
        <a:off x="304" y="1956696"/>
        <a:ext cx="973018" cy="778414"/>
      </dsp:txXfrm>
    </dsp:sp>
    <dsp:sp modelId="{D5CBE766-6437-4454-9503-ECB0B5D74218}">
      <dsp:nvSpPr>
        <dsp:cNvPr id="0" name=""/>
        <dsp:cNvSpPr/>
      </dsp:nvSpPr>
      <dsp:spPr>
        <a:xfrm rot="13500000">
          <a:off x="789930" y="1468161"/>
          <a:ext cx="936565" cy="291905"/>
        </a:xfrm>
        <a:prstGeom prst="leftArrow">
          <a:avLst>
            <a:gd name="adj1" fmla="val 60000"/>
            <a:gd name="adj2" fmla="val 50000"/>
          </a:avLst>
        </a:prstGeom>
        <a:solidFill>
          <a:schemeClr val="accent4">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E37D2A0-0065-4FCC-B993-73084B563494}">
      <dsp:nvSpPr>
        <dsp:cNvPr id="0" name=""/>
        <dsp:cNvSpPr/>
      </dsp:nvSpPr>
      <dsp:spPr>
        <a:xfrm>
          <a:off x="440578" y="893780"/>
          <a:ext cx="973018" cy="778414"/>
        </a:xfrm>
        <a:prstGeom prst="roundRect">
          <a:avLst>
            <a:gd name="adj" fmla="val 10000"/>
          </a:avLst>
        </a:prstGeom>
        <a:solidFill>
          <a:schemeClr val="lt1">
            <a:hueOff val="0"/>
            <a:satOff val="0"/>
            <a:lumOff val="0"/>
            <a:alphaOff val="0"/>
          </a:schemeClr>
        </a:solidFill>
        <a:ln w="42500" cap="flat" cmpd="sng" algn="ctr">
          <a:solidFill>
            <a:srgbClr val="009592"/>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311150">
            <a:lnSpc>
              <a:spcPct val="90000"/>
            </a:lnSpc>
            <a:spcBef>
              <a:spcPct val="0"/>
            </a:spcBef>
            <a:spcAft>
              <a:spcPct val="35000"/>
            </a:spcAft>
          </a:pPr>
          <a:r>
            <a:rPr lang="pt-PT" sz="700" b="1" kern="1200" dirty="0" smtClean="0"/>
            <a:t>Uma avaliação específica de um instrumento de dívida</a:t>
          </a:r>
        </a:p>
        <a:p>
          <a:pPr lvl="0" algn="ctr" defTabSz="311150">
            <a:lnSpc>
              <a:spcPct val="90000"/>
            </a:lnSpc>
            <a:spcBef>
              <a:spcPct val="0"/>
            </a:spcBef>
            <a:spcAft>
              <a:spcPct val="35000"/>
            </a:spcAft>
          </a:pPr>
          <a:r>
            <a:rPr lang="pt-PT" sz="700" b="0" kern="1200" dirty="0" smtClean="0"/>
            <a:t>(notação de instrumento)</a:t>
          </a:r>
          <a:endParaRPr lang="en-US" sz="700" b="0" kern="1200" dirty="0"/>
        </a:p>
      </dsp:txBody>
      <dsp:txXfrm>
        <a:off x="440578" y="893780"/>
        <a:ext cx="973018" cy="778414"/>
      </dsp:txXfrm>
    </dsp:sp>
    <dsp:sp modelId="{3AA3BC8A-B94D-4550-8B49-2B8D5C360E04}">
      <dsp:nvSpPr>
        <dsp:cNvPr id="0" name=""/>
        <dsp:cNvSpPr/>
      </dsp:nvSpPr>
      <dsp:spPr>
        <a:xfrm rot="16200000">
          <a:off x="1521720" y="1165044"/>
          <a:ext cx="936565" cy="291905"/>
        </a:xfrm>
        <a:prstGeom prst="leftArrow">
          <a:avLst>
            <a:gd name="adj1" fmla="val 60000"/>
            <a:gd name="adj2" fmla="val 50000"/>
          </a:avLst>
        </a:prstGeom>
        <a:solidFill>
          <a:schemeClr val="accent4">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9DC9E66-BD77-4737-AFB9-1A20F1D88814}">
      <dsp:nvSpPr>
        <dsp:cNvPr id="0" name=""/>
        <dsp:cNvSpPr/>
      </dsp:nvSpPr>
      <dsp:spPr>
        <a:xfrm>
          <a:off x="1503493" y="453506"/>
          <a:ext cx="973018" cy="778414"/>
        </a:xfrm>
        <a:prstGeom prst="roundRect">
          <a:avLst>
            <a:gd name="adj" fmla="val 10000"/>
          </a:avLst>
        </a:prstGeom>
        <a:solidFill>
          <a:schemeClr val="bg1"/>
        </a:solidFill>
        <a:ln w="42500" cap="flat" cmpd="sng" algn="ctr">
          <a:solidFill>
            <a:srgbClr val="009592"/>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355600">
            <a:lnSpc>
              <a:spcPct val="90000"/>
            </a:lnSpc>
            <a:spcBef>
              <a:spcPct val="0"/>
            </a:spcBef>
            <a:spcAft>
              <a:spcPct val="35000"/>
            </a:spcAft>
          </a:pPr>
          <a:r>
            <a:rPr lang="pt-PT" sz="800" b="1" kern="1200" dirty="0" smtClean="0"/>
            <a:t>Uma opinião actualizada sobre a qualidade de crédito de uma entidade</a:t>
          </a:r>
          <a:endParaRPr lang="en-US" sz="800" kern="1200" dirty="0"/>
        </a:p>
      </dsp:txBody>
      <dsp:txXfrm>
        <a:off x="1503493" y="453506"/>
        <a:ext cx="973018" cy="778414"/>
      </dsp:txXfrm>
    </dsp:sp>
    <dsp:sp modelId="{E32D4B0D-B135-46AC-9FD6-C3B2A2708708}">
      <dsp:nvSpPr>
        <dsp:cNvPr id="0" name=""/>
        <dsp:cNvSpPr/>
      </dsp:nvSpPr>
      <dsp:spPr>
        <a:xfrm rot="18900000">
          <a:off x="2253509" y="1468161"/>
          <a:ext cx="936565" cy="291905"/>
        </a:xfrm>
        <a:prstGeom prst="leftArrow">
          <a:avLst>
            <a:gd name="adj1" fmla="val 60000"/>
            <a:gd name="adj2" fmla="val 50000"/>
          </a:avLst>
        </a:prstGeom>
        <a:solidFill>
          <a:schemeClr val="accent4">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52C1643-F94F-41E0-A381-17AB16CE6563}">
      <dsp:nvSpPr>
        <dsp:cNvPr id="0" name=""/>
        <dsp:cNvSpPr/>
      </dsp:nvSpPr>
      <dsp:spPr>
        <a:xfrm>
          <a:off x="2566409" y="893780"/>
          <a:ext cx="973018" cy="778414"/>
        </a:xfrm>
        <a:prstGeom prst="roundRect">
          <a:avLst>
            <a:gd name="adj" fmla="val 10000"/>
          </a:avLst>
        </a:prstGeom>
        <a:solidFill>
          <a:schemeClr val="lt1">
            <a:hueOff val="0"/>
            <a:satOff val="0"/>
            <a:lumOff val="0"/>
            <a:alphaOff val="0"/>
          </a:schemeClr>
        </a:solidFill>
        <a:ln w="42500" cap="flat" cmpd="sng" algn="ctr">
          <a:solidFill>
            <a:srgbClr val="009592"/>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266700">
            <a:lnSpc>
              <a:spcPct val="90000"/>
            </a:lnSpc>
            <a:spcBef>
              <a:spcPct val="0"/>
            </a:spcBef>
            <a:spcAft>
              <a:spcPct val="35000"/>
            </a:spcAft>
          </a:pPr>
          <a:r>
            <a:rPr lang="pt-PT" sz="600" b="1" kern="1200" dirty="0" smtClean="0"/>
            <a:t>Informação sobre a capacidade de cumprimento da dívida de uma entidade</a:t>
          </a:r>
        </a:p>
        <a:p>
          <a:pPr lvl="0" algn="ctr" defTabSz="266700">
            <a:lnSpc>
              <a:spcPct val="90000"/>
            </a:lnSpc>
            <a:spcBef>
              <a:spcPct val="0"/>
            </a:spcBef>
            <a:spcAft>
              <a:spcPct val="35000"/>
            </a:spcAft>
          </a:pPr>
          <a:r>
            <a:rPr lang="pt-PT" sz="600" b="0" kern="1200" dirty="0" smtClean="0"/>
            <a:t>(notação de emitente)</a:t>
          </a:r>
          <a:endParaRPr lang="en-US" sz="600" b="0" kern="1200" dirty="0"/>
        </a:p>
      </dsp:txBody>
      <dsp:txXfrm>
        <a:off x="2566409" y="893780"/>
        <a:ext cx="973018" cy="778414"/>
      </dsp:txXfrm>
    </dsp:sp>
    <dsp:sp modelId="{544E0909-B843-4412-98CA-CB7FE5911EEF}">
      <dsp:nvSpPr>
        <dsp:cNvPr id="0" name=""/>
        <dsp:cNvSpPr/>
      </dsp:nvSpPr>
      <dsp:spPr>
        <a:xfrm>
          <a:off x="2556626" y="2199950"/>
          <a:ext cx="936565" cy="291905"/>
        </a:xfrm>
        <a:prstGeom prst="leftArrow">
          <a:avLst>
            <a:gd name="adj1" fmla="val 60000"/>
            <a:gd name="adj2" fmla="val 50000"/>
          </a:avLst>
        </a:prstGeom>
        <a:solidFill>
          <a:schemeClr val="accent4">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855CCF9-926C-493C-8DE7-4E67C1171E65}">
      <dsp:nvSpPr>
        <dsp:cNvPr id="0" name=""/>
        <dsp:cNvSpPr/>
      </dsp:nvSpPr>
      <dsp:spPr>
        <a:xfrm>
          <a:off x="3006683" y="1956696"/>
          <a:ext cx="973018" cy="778414"/>
        </a:xfrm>
        <a:prstGeom prst="roundRect">
          <a:avLst>
            <a:gd name="adj" fmla="val 10000"/>
          </a:avLst>
        </a:prstGeom>
        <a:solidFill>
          <a:schemeClr val="lt1">
            <a:hueOff val="0"/>
            <a:satOff val="0"/>
            <a:lumOff val="0"/>
            <a:alphaOff val="0"/>
          </a:schemeClr>
        </a:solidFill>
        <a:ln w="425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355600">
            <a:lnSpc>
              <a:spcPct val="90000"/>
            </a:lnSpc>
            <a:spcBef>
              <a:spcPct val="0"/>
            </a:spcBef>
            <a:spcAft>
              <a:spcPct val="35000"/>
            </a:spcAft>
          </a:pPr>
          <a:r>
            <a:rPr lang="pt-PT" sz="800" b="1" kern="1200" dirty="0" smtClean="0"/>
            <a:t>Uma ferramenta de price-discovery</a:t>
          </a:r>
          <a:endParaRPr lang="en-US" sz="800" b="0" kern="1200" dirty="0"/>
        </a:p>
      </dsp:txBody>
      <dsp:txXfrm>
        <a:off x="3006683" y="1956696"/>
        <a:ext cx="973018" cy="778414"/>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64B183B-C944-47E0-B70D-8DED0980FF83}">
      <dsp:nvSpPr>
        <dsp:cNvPr id="0" name=""/>
        <dsp:cNvSpPr/>
      </dsp:nvSpPr>
      <dsp:spPr>
        <a:xfrm>
          <a:off x="1477888" y="1833788"/>
          <a:ext cx="1024229" cy="1024229"/>
        </a:xfrm>
        <a:prstGeom prst="ellipse">
          <a:avLst/>
        </a:prstGeom>
        <a:solidFill>
          <a:schemeClr val="accent1"/>
        </a:solidFill>
        <a:ln w="42500" cap="flat" cmpd="sng" algn="ctr">
          <a:solidFill>
            <a:srgbClr val="009592"/>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pt-PT" sz="600" b="1" kern="1200" dirty="0" smtClean="0">
              <a:solidFill>
                <a:schemeClr val="bg1">
                  <a:lumMod val="95000"/>
                </a:schemeClr>
              </a:solidFill>
            </a:rPr>
            <a:t>Uma resposta à procura de recomendações de compra ou venda.</a:t>
          </a:r>
          <a:endParaRPr lang="en-US" sz="600" b="1" kern="1200" dirty="0">
            <a:solidFill>
              <a:schemeClr val="bg1">
                <a:lumMod val="95000"/>
              </a:schemeClr>
            </a:solidFill>
          </a:endParaRPr>
        </a:p>
      </dsp:txBody>
      <dsp:txXfrm>
        <a:off x="1477888" y="1833788"/>
        <a:ext cx="1024229" cy="1024229"/>
      </dsp:txXfrm>
    </dsp:sp>
    <dsp:sp modelId="{00939DA1-23C4-4C72-B5BB-7712DCA6FC4A}">
      <dsp:nvSpPr>
        <dsp:cNvPr id="0" name=""/>
        <dsp:cNvSpPr/>
      </dsp:nvSpPr>
      <dsp:spPr>
        <a:xfrm rot="10800000">
          <a:off x="486813" y="2199950"/>
          <a:ext cx="936565" cy="291905"/>
        </a:xfrm>
        <a:prstGeom prst="leftArrow">
          <a:avLst>
            <a:gd name="adj1" fmla="val 60000"/>
            <a:gd name="adj2" fmla="val 50000"/>
          </a:avLst>
        </a:prstGeom>
        <a:solidFill>
          <a:schemeClr val="accent4">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DF5B80E-2151-4B4F-A052-EEF29EA618BF}">
      <dsp:nvSpPr>
        <dsp:cNvPr id="0" name=""/>
        <dsp:cNvSpPr/>
      </dsp:nvSpPr>
      <dsp:spPr>
        <a:xfrm>
          <a:off x="304" y="1956696"/>
          <a:ext cx="973018" cy="778414"/>
        </a:xfrm>
        <a:prstGeom prst="roundRect">
          <a:avLst>
            <a:gd name="adj" fmla="val 10000"/>
          </a:avLst>
        </a:prstGeom>
        <a:solidFill>
          <a:schemeClr val="lt1">
            <a:hueOff val="0"/>
            <a:satOff val="0"/>
            <a:lumOff val="0"/>
            <a:alphaOff val="0"/>
          </a:schemeClr>
        </a:solidFill>
        <a:ln w="42500" cap="flat" cmpd="sng" algn="ctr">
          <a:solidFill>
            <a:srgbClr val="009592"/>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311150">
            <a:lnSpc>
              <a:spcPct val="90000"/>
            </a:lnSpc>
            <a:spcBef>
              <a:spcPct val="0"/>
            </a:spcBef>
            <a:spcAft>
              <a:spcPct val="35000"/>
            </a:spcAft>
          </a:pPr>
          <a:r>
            <a:rPr lang="pt-PT" sz="700" b="1" kern="1200" dirty="0" smtClean="0"/>
            <a:t>Não é um indicador de retorno</a:t>
          </a:r>
          <a:endParaRPr lang="en-US" sz="700" kern="1200" dirty="0"/>
        </a:p>
      </dsp:txBody>
      <dsp:txXfrm>
        <a:off x="304" y="1956696"/>
        <a:ext cx="973018" cy="778414"/>
      </dsp:txXfrm>
    </dsp:sp>
    <dsp:sp modelId="{D5CBE766-6437-4454-9503-ECB0B5D74218}">
      <dsp:nvSpPr>
        <dsp:cNvPr id="0" name=""/>
        <dsp:cNvSpPr/>
      </dsp:nvSpPr>
      <dsp:spPr>
        <a:xfrm rot="13500000">
          <a:off x="789930" y="1468161"/>
          <a:ext cx="936565" cy="291905"/>
        </a:xfrm>
        <a:prstGeom prst="leftArrow">
          <a:avLst>
            <a:gd name="adj1" fmla="val 60000"/>
            <a:gd name="adj2" fmla="val 50000"/>
          </a:avLst>
        </a:prstGeom>
        <a:solidFill>
          <a:schemeClr val="accent4">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E37D2A0-0065-4FCC-B993-73084B563494}">
      <dsp:nvSpPr>
        <dsp:cNvPr id="0" name=""/>
        <dsp:cNvSpPr/>
      </dsp:nvSpPr>
      <dsp:spPr>
        <a:xfrm>
          <a:off x="440578" y="893780"/>
          <a:ext cx="973018" cy="778414"/>
        </a:xfrm>
        <a:prstGeom prst="roundRect">
          <a:avLst>
            <a:gd name="adj" fmla="val 10000"/>
          </a:avLst>
        </a:prstGeom>
        <a:solidFill>
          <a:schemeClr val="lt1">
            <a:hueOff val="0"/>
            <a:satOff val="0"/>
            <a:lumOff val="0"/>
            <a:alphaOff val="0"/>
          </a:schemeClr>
        </a:solidFill>
        <a:ln w="425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311150">
            <a:lnSpc>
              <a:spcPct val="90000"/>
            </a:lnSpc>
            <a:spcBef>
              <a:spcPct val="0"/>
            </a:spcBef>
            <a:spcAft>
              <a:spcPct val="35000"/>
            </a:spcAft>
          </a:pPr>
          <a:r>
            <a:rPr lang="pt-PT" sz="700" b="1" kern="1200" dirty="0" smtClean="0"/>
            <a:t>Uma opinião estanque no tempo sobre a qualidade de crédito de uma entidade</a:t>
          </a:r>
          <a:endParaRPr lang="en-US" sz="700" kern="1200" dirty="0"/>
        </a:p>
      </dsp:txBody>
      <dsp:txXfrm>
        <a:off x="440578" y="893780"/>
        <a:ext cx="973018" cy="778414"/>
      </dsp:txXfrm>
    </dsp:sp>
    <dsp:sp modelId="{3AA3BC8A-B94D-4550-8B49-2B8D5C360E04}">
      <dsp:nvSpPr>
        <dsp:cNvPr id="0" name=""/>
        <dsp:cNvSpPr/>
      </dsp:nvSpPr>
      <dsp:spPr>
        <a:xfrm rot="16200000">
          <a:off x="1521720" y="1165044"/>
          <a:ext cx="936565" cy="291905"/>
        </a:xfrm>
        <a:prstGeom prst="leftArrow">
          <a:avLst>
            <a:gd name="adj1" fmla="val 60000"/>
            <a:gd name="adj2" fmla="val 50000"/>
          </a:avLst>
        </a:prstGeom>
        <a:solidFill>
          <a:schemeClr val="accent4">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9DC9E66-BD77-4737-AFB9-1A20F1D88814}">
      <dsp:nvSpPr>
        <dsp:cNvPr id="0" name=""/>
        <dsp:cNvSpPr/>
      </dsp:nvSpPr>
      <dsp:spPr>
        <a:xfrm>
          <a:off x="1503493" y="453506"/>
          <a:ext cx="973018" cy="778414"/>
        </a:xfrm>
        <a:prstGeom prst="roundRect">
          <a:avLst>
            <a:gd name="adj" fmla="val 10000"/>
          </a:avLst>
        </a:prstGeom>
        <a:solidFill>
          <a:schemeClr val="bg1"/>
        </a:solidFill>
        <a:ln w="425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311150">
            <a:lnSpc>
              <a:spcPct val="90000"/>
            </a:lnSpc>
            <a:spcBef>
              <a:spcPct val="0"/>
            </a:spcBef>
            <a:spcAft>
              <a:spcPct val="35000"/>
            </a:spcAft>
          </a:pPr>
          <a:r>
            <a:rPr lang="pt-PT" sz="700" b="1" kern="1200" dirty="0" smtClean="0"/>
            <a:t>Um relatório de auditoria a uma entidade</a:t>
          </a:r>
          <a:endParaRPr lang="en-US" sz="700" kern="1200" dirty="0"/>
        </a:p>
      </dsp:txBody>
      <dsp:txXfrm>
        <a:off x="1503493" y="453506"/>
        <a:ext cx="973018" cy="778414"/>
      </dsp:txXfrm>
    </dsp:sp>
    <dsp:sp modelId="{E32D4B0D-B135-46AC-9FD6-C3B2A2708708}">
      <dsp:nvSpPr>
        <dsp:cNvPr id="0" name=""/>
        <dsp:cNvSpPr/>
      </dsp:nvSpPr>
      <dsp:spPr>
        <a:xfrm rot="18900000">
          <a:off x="2253509" y="1468161"/>
          <a:ext cx="936565" cy="291905"/>
        </a:xfrm>
        <a:prstGeom prst="leftArrow">
          <a:avLst>
            <a:gd name="adj1" fmla="val 60000"/>
            <a:gd name="adj2" fmla="val 50000"/>
          </a:avLst>
        </a:prstGeom>
        <a:solidFill>
          <a:schemeClr val="accent4">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52C1643-F94F-41E0-A381-17AB16CE6563}">
      <dsp:nvSpPr>
        <dsp:cNvPr id="0" name=""/>
        <dsp:cNvSpPr/>
      </dsp:nvSpPr>
      <dsp:spPr>
        <a:xfrm>
          <a:off x="2566409" y="893780"/>
          <a:ext cx="973018" cy="778414"/>
        </a:xfrm>
        <a:prstGeom prst="roundRect">
          <a:avLst>
            <a:gd name="adj" fmla="val 10000"/>
          </a:avLst>
        </a:prstGeom>
        <a:solidFill>
          <a:schemeClr val="lt1">
            <a:hueOff val="0"/>
            <a:satOff val="0"/>
            <a:lumOff val="0"/>
            <a:alphaOff val="0"/>
          </a:schemeClr>
        </a:solidFill>
        <a:ln w="425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311150">
            <a:lnSpc>
              <a:spcPct val="90000"/>
            </a:lnSpc>
            <a:spcBef>
              <a:spcPct val="0"/>
            </a:spcBef>
            <a:spcAft>
              <a:spcPct val="35000"/>
            </a:spcAft>
          </a:pPr>
          <a:r>
            <a:rPr lang="pt-PT" sz="700" b="1" kern="1200" dirty="0" smtClean="0"/>
            <a:t>Uma recomendação de compra, venda ou manter para o activo classificado</a:t>
          </a:r>
          <a:endParaRPr lang="en-US" sz="700" b="1" kern="1200" dirty="0"/>
        </a:p>
      </dsp:txBody>
      <dsp:txXfrm>
        <a:off x="2566409" y="893780"/>
        <a:ext cx="973018" cy="778414"/>
      </dsp:txXfrm>
    </dsp:sp>
    <dsp:sp modelId="{544E0909-B843-4412-98CA-CB7FE5911EEF}">
      <dsp:nvSpPr>
        <dsp:cNvPr id="0" name=""/>
        <dsp:cNvSpPr/>
      </dsp:nvSpPr>
      <dsp:spPr>
        <a:xfrm>
          <a:off x="2556626" y="2199950"/>
          <a:ext cx="936565" cy="291905"/>
        </a:xfrm>
        <a:prstGeom prst="leftArrow">
          <a:avLst>
            <a:gd name="adj1" fmla="val 60000"/>
            <a:gd name="adj2" fmla="val 50000"/>
          </a:avLst>
        </a:prstGeom>
        <a:solidFill>
          <a:schemeClr val="accent4">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855CCF9-926C-493C-8DE7-4E67C1171E65}">
      <dsp:nvSpPr>
        <dsp:cNvPr id="0" name=""/>
        <dsp:cNvSpPr/>
      </dsp:nvSpPr>
      <dsp:spPr>
        <a:xfrm>
          <a:off x="3006683" y="1956696"/>
          <a:ext cx="973018" cy="778414"/>
        </a:xfrm>
        <a:prstGeom prst="roundRect">
          <a:avLst>
            <a:gd name="adj" fmla="val 10000"/>
          </a:avLst>
        </a:prstGeom>
        <a:solidFill>
          <a:schemeClr val="lt1">
            <a:hueOff val="0"/>
            <a:satOff val="0"/>
            <a:lumOff val="0"/>
            <a:alphaOff val="0"/>
          </a:schemeClr>
        </a:solidFill>
        <a:ln w="42500" cap="flat" cmpd="sng" algn="ctr">
          <a:solidFill>
            <a:srgbClr val="009592"/>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311150">
            <a:lnSpc>
              <a:spcPct val="90000"/>
            </a:lnSpc>
            <a:spcBef>
              <a:spcPct val="0"/>
            </a:spcBef>
            <a:spcAft>
              <a:spcPct val="35000"/>
            </a:spcAft>
          </a:pPr>
          <a:r>
            <a:rPr lang="pt-PT" sz="700" b="1" kern="1200" dirty="0" smtClean="0"/>
            <a:t>Não é uma ferramenta para accionistas </a:t>
          </a:r>
          <a:r>
            <a:rPr lang="pt-PT" sz="700" b="1" kern="1200" dirty="0" smtClean="0">
              <a:solidFill>
                <a:srgbClr val="FF0000"/>
              </a:solidFill>
            </a:rPr>
            <a:t>*</a:t>
          </a:r>
          <a:endParaRPr lang="en-US" sz="700" b="0" kern="1200" dirty="0">
            <a:solidFill>
              <a:srgbClr val="FF0000"/>
            </a:solidFill>
          </a:endParaRPr>
        </a:p>
      </dsp:txBody>
      <dsp:txXfrm>
        <a:off x="3006683" y="1956696"/>
        <a:ext cx="973018" cy="778414"/>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layout9.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3888" cy="479425"/>
          </a:xfrm>
          <a:prstGeom prst="rect">
            <a:avLst/>
          </a:prstGeom>
        </p:spPr>
        <p:txBody>
          <a:bodyPr vert="horz" lIns="96515" tIns="48257" rIns="96515" bIns="48257" rtlCol="0"/>
          <a:lstStyle>
            <a:lvl1pPr algn="l" fontAlgn="auto">
              <a:spcBef>
                <a:spcPts val="0"/>
              </a:spcBef>
              <a:spcAft>
                <a:spcPts val="0"/>
              </a:spcAft>
              <a:defRPr sz="1300">
                <a:latin typeface="+mn-lt"/>
                <a:cs typeface="+mn-cs"/>
              </a:defRPr>
            </a:lvl1pPr>
            <a:extLst/>
          </a:lstStyle>
          <a:p>
            <a:pPr>
              <a:defRPr/>
            </a:pPr>
            <a:endParaRPr lang="en-US"/>
          </a:p>
        </p:txBody>
      </p:sp>
      <p:sp>
        <p:nvSpPr>
          <p:cNvPr id="3" name="Date Placeholder 2"/>
          <p:cNvSpPr>
            <a:spLocks noGrp="1"/>
          </p:cNvSpPr>
          <p:nvPr>
            <p:ph type="dt" idx="1"/>
          </p:nvPr>
        </p:nvSpPr>
        <p:spPr>
          <a:xfrm>
            <a:off x="4137025" y="0"/>
            <a:ext cx="3163888" cy="479425"/>
          </a:xfrm>
          <a:prstGeom prst="rect">
            <a:avLst/>
          </a:prstGeom>
        </p:spPr>
        <p:txBody>
          <a:bodyPr vert="horz" lIns="96515" tIns="48257" rIns="96515" bIns="48257" rtlCol="0"/>
          <a:lstStyle>
            <a:lvl1pPr algn="r" fontAlgn="auto">
              <a:spcBef>
                <a:spcPts val="0"/>
              </a:spcBef>
              <a:spcAft>
                <a:spcPts val="0"/>
              </a:spcAft>
              <a:defRPr sz="1300">
                <a:latin typeface="+mn-lt"/>
                <a:cs typeface="+mn-cs"/>
              </a:defRPr>
            </a:lvl1pPr>
            <a:extLst/>
          </a:lstStyle>
          <a:p>
            <a:pPr>
              <a:defRPr/>
            </a:pPr>
            <a:fld id="{D7CD7D91-D5AE-48B2-AFAA-79AB755A768F}" type="datetimeFigureOut">
              <a:rPr lang="en-US"/>
              <a:pPr>
                <a:defRPr/>
              </a:pPr>
              <a:t>12/8/2011</a:t>
            </a:fld>
            <a:endParaRPr lang="en-US"/>
          </a:p>
        </p:txBody>
      </p:sp>
      <p:sp>
        <p:nvSpPr>
          <p:cNvPr id="4" name="Slide Image Placeholder 3"/>
          <p:cNvSpPr>
            <a:spLocks noGrp="1" noRot="1" noChangeAspect="1"/>
          </p:cNvSpPr>
          <p:nvPr>
            <p:ph type="sldImg" idx="2"/>
          </p:nvPr>
        </p:nvSpPr>
        <p:spPr>
          <a:xfrm>
            <a:off x="1254125" y="719138"/>
            <a:ext cx="4794250" cy="3595687"/>
          </a:xfrm>
          <a:prstGeom prst="rect">
            <a:avLst/>
          </a:prstGeom>
          <a:noFill/>
          <a:ln w="12700">
            <a:solidFill>
              <a:prstClr val="black"/>
            </a:solidFill>
          </a:ln>
        </p:spPr>
        <p:txBody>
          <a:bodyPr vert="horz" lIns="96515" tIns="48257" rIns="96515" bIns="48257" rtlCol="0" anchor="ctr"/>
          <a:lstStyle>
            <a:extLst/>
          </a:lstStyle>
          <a:p>
            <a:pPr lvl="0"/>
            <a:endParaRPr lang="en-US" noProof="0"/>
          </a:p>
        </p:txBody>
      </p:sp>
      <p:sp>
        <p:nvSpPr>
          <p:cNvPr id="5" name="Notes Placeholder 4"/>
          <p:cNvSpPr>
            <a:spLocks noGrp="1"/>
          </p:cNvSpPr>
          <p:nvPr>
            <p:ph type="body" sz="quarter" idx="3"/>
          </p:nvPr>
        </p:nvSpPr>
        <p:spPr>
          <a:xfrm>
            <a:off x="730250" y="4554538"/>
            <a:ext cx="5842000" cy="4314825"/>
          </a:xfrm>
          <a:prstGeom prst="rect">
            <a:avLst/>
          </a:prstGeom>
        </p:spPr>
        <p:txBody>
          <a:bodyPr vert="horz" lIns="96515" tIns="48257" rIns="96515" bIns="48257" rtlCol="0">
            <a:normAutofit/>
          </a:bodyPr>
          <a:lstStyle>
            <a:extLst/>
          </a:lstStyle>
          <a:p>
            <a:pPr lvl="0"/>
            <a:r>
              <a:rPr lang="en-US" noProof="0" smtClean="0"/>
              <a:t>Click to edit Master text styles</a:t>
            </a:r>
            <a:endParaRPr lang="en-US" noProof="0"/>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9107488"/>
            <a:ext cx="3163888" cy="479425"/>
          </a:xfrm>
          <a:prstGeom prst="rect">
            <a:avLst/>
          </a:prstGeom>
        </p:spPr>
        <p:txBody>
          <a:bodyPr vert="horz" lIns="96515" tIns="48257" rIns="96515" bIns="48257" rtlCol="0" anchor="b"/>
          <a:lstStyle>
            <a:lvl1pPr algn="l" fontAlgn="auto">
              <a:spcBef>
                <a:spcPts val="0"/>
              </a:spcBef>
              <a:spcAft>
                <a:spcPts val="0"/>
              </a:spcAft>
              <a:defRPr sz="1300">
                <a:latin typeface="+mn-lt"/>
                <a:cs typeface="+mn-cs"/>
              </a:defRPr>
            </a:lvl1pPr>
            <a:extLst/>
          </a:lstStyle>
          <a:p>
            <a:pPr>
              <a:defRPr/>
            </a:pPr>
            <a:endParaRPr lang="en-US"/>
          </a:p>
        </p:txBody>
      </p:sp>
      <p:sp>
        <p:nvSpPr>
          <p:cNvPr id="7" name="Slide Number Placeholder 6"/>
          <p:cNvSpPr>
            <a:spLocks noGrp="1"/>
          </p:cNvSpPr>
          <p:nvPr>
            <p:ph type="sldNum" sz="quarter" idx="5"/>
          </p:nvPr>
        </p:nvSpPr>
        <p:spPr>
          <a:xfrm>
            <a:off x="4137025" y="9107488"/>
            <a:ext cx="3163888" cy="479425"/>
          </a:xfrm>
          <a:prstGeom prst="rect">
            <a:avLst/>
          </a:prstGeom>
        </p:spPr>
        <p:txBody>
          <a:bodyPr vert="horz" lIns="96515" tIns="48257" rIns="96515" bIns="48257" rtlCol="0" anchor="b"/>
          <a:lstStyle>
            <a:lvl1pPr algn="r" fontAlgn="auto">
              <a:spcBef>
                <a:spcPts val="0"/>
              </a:spcBef>
              <a:spcAft>
                <a:spcPts val="0"/>
              </a:spcAft>
              <a:defRPr sz="1300">
                <a:latin typeface="+mn-lt"/>
                <a:cs typeface="+mn-cs"/>
              </a:defRPr>
            </a:lvl1pPr>
            <a:extLst/>
          </a:lstStyle>
          <a:p>
            <a:pPr>
              <a:defRPr/>
            </a:pPr>
            <a:fld id="{A0160814-EE8E-4CBD-B4EB-87660E05C9BB}" type="slidenum">
              <a:rPr lang="en-US"/>
              <a:pPr>
                <a:defRPr/>
              </a:pPr>
              <a:t>‹#›</a:t>
            </a:fld>
            <a:endParaRPr lang="en-US"/>
          </a:p>
        </p:txBody>
      </p:sp>
    </p:spTree>
    <p:extLst>
      <p:ext uri="{BB962C8B-B14F-4D97-AF65-F5344CB8AC3E}">
        <p14:creationId xmlns:p14="http://schemas.microsoft.com/office/powerpoint/2010/main" xmlns="" val="266254900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rtl="0">
      <a:defRPr sz="1200" kern="1200">
        <a:solidFill>
          <a:schemeClr val="tx1"/>
        </a:solidFill>
        <a:latin typeface="+mn-lt"/>
        <a:ea typeface="+mn-ea"/>
        <a:cs typeface="+mn-cs"/>
      </a:defRPr>
    </a:lvl6pPr>
    <a:lvl7pPr marL="2743200" algn="l" rtl="0">
      <a:defRPr sz="1200" kern="1200">
        <a:solidFill>
          <a:schemeClr val="tx1"/>
        </a:solidFill>
        <a:latin typeface="+mn-lt"/>
        <a:ea typeface="+mn-ea"/>
        <a:cs typeface="+mn-cs"/>
      </a:defRPr>
    </a:lvl7pPr>
    <a:lvl8pPr marL="3200400" algn="l" rtl="0">
      <a:defRPr sz="1200" kern="1200">
        <a:solidFill>
          <a:schemeClr val="tx1"/>
        </a:solidFill>
        <a:latin typeface="+mn-lt"/>
        <a:ea typeface="+mn-ea"/>
        <a:cs typeface="+mn-cs"/>
      </a:defRPr>
    </a:lvl8pPr>
    <a:lvl9pPr marL="3657600" algn="l" rtl="0">
      <a:defRPr sz="1200" kern="1200">
        <a:solidFill>
          <a:schemeClr val="tx1"/>
        </a:solidFill>
        <a:latin typeface="+mn-lt"/>
        <a:ea typeface="+mn-ea"/>
        <a:cs typeface="+mn-cs"/>
      </a:defRPr>
    </a:lvl9pPr>
    <a:extLst/>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21508" name="Slide Number Placeholder 3"/>
          <p:cNvSpPr>
            <a:spLocks noGrp="1"/>
          </p:cNvSpPr>
          <p:nvPr>
            <p:ph type="sldNum" sz="quarter" idx="5"/>
          </p:nvPr>
        </p:nvSpPr>
        <p:spPr bwMode="auto">
          <a:extLst/>
        </p:spPr>
        <p:txBody>
          <a:bodyPr wrap="square" numCol="1" anchorCtr="0" compatLnSpc="1">
            <a:prstTxWarp prst="textNoShape">
              <a:avLst/>
            </a:prstTxWarp>
          </a:bodyPr>
          <a:lstStyle>
            <a:lvl1pPr eaLnBrk="0" hangingPunct="0">
              <a:defRPr>
                <a:solidFill>
                  <a:schemeClr val="tx1"/>
                </a:solidFill>
                <a:latin typeface="Corbel" pitchFamily="34" charset="0"/>
              </a:defRPr>
            </a:lvl1pPr>
            <a:lvl2pPr marL="742950" indent="-285750" eaLnBrk="0" hangingPunct="0">
              <a:defRPr>
                <a:solidFill>
                  <a:schemeClr val="tx1"/>
                </a:solidFill>
                <a:latin typeface="Corbel" pitchFamily="34" charset="0"/>
              </a:defRPr>
            </a:lvl2pPr>
            <a:lvl3pPr marL="1143000" indent="-228600" eaLnBrk="0" hangingPunct="0">
              <a:defRPr>
                <a:solidFill>
                  <a:schemeClr val="tx1"/>
                </a:solidFill>
                <a:latin typeface="Corbel" pitchFamily="34" charset="0"/>
              </a:defRPr>
            </a:lvl3pPr>
            <a:lvl4pPr marL="1600200" indent="-228600" eaLnBrk="0" hangingPunct="0">
              <a:defRPr>
                <a:solidFill>
                  <a:schemeClr val="tx1"/>
                </a:solidFill>
                <a:latin typeface="Corbel" pitchFamily="34" charset="0"/>
              </a:defRPr>
            </a:lvl4pPr>
            <a:lvl5pPr marL="2057400" indent="-228600" eaLnBrk="0" hangingPunct="0">
              <a:defRPr>
                <a:solidFill>
                  <a:schemeClr val="tx1"/>
                </a:solidFill>
                <a:latin typeface="Corbel" pitchFamily="34" charset="0"/>
              </a:defRPr>
            </a:lvl5pPr>
            <a:lvl6pPr marL="2514600" indent="-228600" eaLnBrk="0" fontAlgn="base" hangingPunct="0">
              <a:spcBef>
                <a:spcPct val="0"/>
              </a:spcBef>
              <a:spcAft>
                <a:spcPct val="0"/>
              </a:spcAft>
              <a:defRPr>
                <a:solidFill>
                  <a:schemeClr val="tx1"/>
                </a:solidFill>
                <a:latin typeface="Corbel" pitchFamily="34" charset="0"/>
              </a:defRPr>
            </a:lvl6pPr>
            <a:lvl7pPr marL="2971800" indent="-228600" eaLnBrk="0" fontAlgn="base" hangingPunct="0">
              <a:spcBef>
                <a:spcPct val="0"/>
              </a:spcBef>
              <a:spcAft>
                <a:spcPct val="0"/>
              </a:spcAft>
              <a:defRPr>
                <a:solidFill>
                  <a:schemeClr val="tx1"/>
                </a:solidFill>
                <a:latin typeface="Corbel" pitchFamily="34" charset="0"/>
              </a:defRPr>
            </a:lvl7pPr>
            <a:lvl8pPr marL="3429000" indent="-228600" eaLnBrk="0" fontAlgn="base" hangingPunct="0">
              <a:spcBef>
                <a:spcPct val="0"/>
              </a:spcBef>
              <a:spcAft>
                <a:spcPct val="0"/>
              </a:spcAft>
              <a:defRPr>
                <a:solidFill>
                  <a:schemeClr val="tx1"/>
                </a:solidFill>
                <a:latin typeface="Corbel" pitchFamily="34" charset="0"/>
              </a:defRPr>
            </a:lvl8pPr>
            <a:lvl9pPr marL="3886200" indent="-228600" eaLnBrk="0" fontAlgn="base" hangingPunct="0">
              <a:spcBef>
                <a:spcPct val="0"/>
              </a:spcBef>
              <a:spcAft>
                <a:spcPct val="0"/>
              </a:spcAft>
              <a:defRPr>
                <a:solidFill>
                  <a:schemeClr val="tx1"/>
                </a:solidFill>
                <a:latin typeface="Corbel" pitchFamily="34" charset="0"/>
              </a:defRPr>
            </a:lvl9pPr>
          </a:lstStyle>
          <a:p>
            <a:pPr eaLnBrk="1" fontAlgn="base" hangingPunct="1">
              <a:spcBef>
                <a:spcPct val="0"/>
              </a:spcBef>
              <a:spcAft>
                <a:spcPct val="0"/>
              </a:spcAft>
              <a:defRPr/>
            </a:pPr>
            <a:fld id="{3FA3C501-8C68-4412-A1FD-D5C3C669EBEC}" type="slidenum">
              <a:rPr lang="en-US" smtClean="0">
                <a:latin typeface="Calibri" pitchFamily="34" charset="0"/>
              </a:rPr>
              <a:pPr eaLnBrk="1" fontAlgn="base" hangingPunct="1">
                <a:spcBef>
                  <a:spcPct val="0"/>
                </a:spcBef>
                <a:spcAft>
                  <a:spcPct val="0"/>
                </a:spcAft>
                <a:defRPr/>
              </a:pPr>
              <a:t>1</a:t>
            </a:fld>
            <a:endParaRPr lang="en-US" dirty="0" smtClean="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ounded Rectangle 9"/>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6" name="Rounded Rectangle 10"/>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Titl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lang="en-US" smtClean="0"/>
              <a:t>Click to edit Master title style</a:t>
            </a:r>
            <a:endParaRPr lang="en-US"/>
          </a:p>
        </p:txBody>
      </p:sp>
      <p:sp>
        <p:nvSpPr>
          <p:cNvPr id="20" name="Subtitle 19"/>
          <p:cNvSpPr>
            <a:spLocks noGrp="1"/>
          </p:cNvSpPr>
          <p:nvPr>
            <p:ph type="subTitle" idx="1"/>
          </p:nvPr>
        </p:nvSpPr>
        <p:spPr>
          <a:xfrm>
            <a:off x="722376" y="3685032"/>
            <a:ext cx="7772400" cy="914400"/>
          </a:xfrm>
        </p:spPr>
        <p:txBody>
          <a:bodyPr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7" name="Date Placeholder 18"/>
          <p:cNvSpPr>
            <a:spLocks noGrp="1"/>
          </p:cNvSpPr>
          <p:nvPr>
            <p:ph type="dt" sz="half" idx="10"/>
          </p:nvPr>
        </p:nvSpPr>
        <p:spPr/>
        <p:txBody>
          <a:bodyPr/>
          <a:lstStyle>
            <a:lvl1pPr>
              <a:defRPr/>
            </a:lvl1pPr>
            <a:extLst/>
          </a:lstStyle>
          <a:p>
            <a:pPr>
              <a:defRPr/>
            </a:pPr>
            <a:fld id="{67B206F3-279B-4258-8943-484CA8A04DB8}" type="datetimeFigureOut">
              <a:rPr lang="en-US"/>
              <a:pPr>
                <a:defRPr/>
              </a:pPr>
              <a:t>12/8/2011</a:t>
            </a:fld>
            <a:endParaRPr lang="en-US" dirty="0"/>
          </a:p>
        </p:txBody>
      </p:sp>
      <p:sp>
        <p:nvSpPr>
          <p:cNvPr id="8" name="Footer Placeholder 7"/>
          <p:cNvSpPr>
            <a:spLocks noGrp="1"/>
          </p:cNvSpPr>
          <p:nvPr>
            <p:ph type="ftr" sz="quarter" idx="11"/>
          </p:nvPr>
        </p:nvSpPr>
        <p:spPr/>
        <p:txBody>
          <a:bodyPr/>
          <a:lstStyle>
            <a:lvl1pPr>
              <a:defRPr/>
            </a:lvl1pPr>
            <a:extLst/>
          </a:lstStyle>
          <a:p>
            <a:pPr>
              <a:defRPr/>
            </a:pPr>
            <a:endParaRPr lang="en-US"/>
          </a:p>
        </p:txBody>
      </p:sp>
      <p:sp>
        <p:nvSpPr>
          <p:cNvPr id="9" name="Slide Number Placeholder 10"/>
          <p:cNvSpPr>
            <a:spLocks noGrp="1"/>
          </p:cNvSpPr>
          <p:nvPr>
            <p:ph type="sldNum" sz="quarter" idx="12"/>
          </p:nvPr>
        </p:nvSpPr>
        <p:spPr/>
        <p:txBody>
          <a:bodyPr/>
          <a:lstStyle>
            <a:lvl1pPr>
              <a:defRPr/>
            </a:lvl1pPr>
            <a:extLst/>
          </a:lstStyle>
          <a:p>
            <a:pPr>
              <a:defRPr/>
            </a:pPr>
            <a:fld id="{2D613CFF-EFE1-412B-BB01-E65DD403B7E4}" type="slidenum">
              <a:rPr lang="en-US"/>
              <a:pPr>
                <a:defRPr/>
              </a:pPr>
              <a:t>‹#›</a:t>
            </a:fld>
            <a:endParaRPr lang="en-US"/>
          </a:p>
        </p:txBody>
      </p:sp>
    </p:spTree>
    <p:extLst>
      <p:ext uri="{BB962C8B-B14F-4D97-AF65-F5344CB8AC3E}">
        <p14:creationId xmlns:p14="http://schemas.microsoft.com/office/powerpoint/2010/main" xmlns="" val="3301098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lang="en-US" smtClean="0"/>
              <a:t>Click to edit Master title style</a:t>
            </a:r>
            <a:endParaRPr lang="en-US"/>
          </a:p>
        </p:txBody>
      </p:sp>
      <p:sp>
        <p:nvSpPr>
          <p:cNvPr id="3" name="Content Placeholder 2"/>
          <p:cNvSpPr>
            <a:spLocks noGrp="1"/>
          </p:cNvSpPr>
          <p:nvPr>
            <p:ph idx="1"/>
          </p:nvPr>
        </p:nvSpPr>
        <p:spPr>
          <a:xfrm>
            <a:off x="502920" y="530352"/>
            <a:ext cx="8183880" cy="4187952"/>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4"/>
          <p:cNvSpPr>
            <a:spLocks noGrp="1"/>
          </p:cNvSpPr>
          <p:nvPr>
            <p:ph type="dt" sz="half" idx="10"/>
          </p:nvPr>
        </p:nvSpPr>
        <p:spPr/>
        <p:txBody>
          <a:bodyPr/>
          <a:lstStyle>
            <a:lvl1pPr>
              <a:defRPr/>
            </a:lvl1pPr>
          </a:lstStyle>
          <a:p>
            <a:pPr>
              <a:defRPr/>
            </a:pPr>
            <a:fld id="{F261F901-E947-47D8-A74D-CB55026202A6}" type="datetimeFigureOut">
              <a:rPr lang="en-US"/>
              <a:pPr>
                <a:defRPr/>
              </a:pPr>
              <a:t>12/8/2011</a:t>
            </a:fld>
            <a:endParaRPr lang="en-US" dirty="0"/>
          </a:p>
        </p:txBody>
      </p:sp>
      <p:sp>
        <p:nvSpPr>
          <p:cNvPr id="5" name="Footer Placeholder 17"/>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D8A1E5CD-E523-4E7A-A484-6FB94EE19A75}" type="slidenum">
              <a:rPr lang="en-US"/>
              <a:pPr>
                <a:defRPr/>
              </a:pPr>
              <a:t>‹#›</a:t>
            </a:fld>
            <a:endParaRPr lang="en-US"/>
          </a:p>
        </p:txBody>
      </p:sp>
    </p:spTree>
    <p:extLst>
      <p:ext uri="{BB962C8B-B14F-4D97-AF65-F5344CB8AC3E}">
        <p14:creationId xmlns:p14="http://schemas.microsoft.com/office/powerpoint/2010/main" xmlns="" val="3528442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ounded Rectangle 9"/>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Rounded Rectangle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 name="Title 1"/>
          <p:cNvSpPr>
            <a:spLocks noGrp="1"/>
          </p:cNvSpPr>
          <p:nvPr>
            <p:ph type="title"/>
          </p:nvPr>
        </p:nvSpPr>
        <p:spPr>
          <a:xfrm>
            <a:off x="468344" y="4928616"/>
            <a:ext cx="8183880" cy="676656"/>
          </a:xfrm>
        </p:spPr>
        <p:txBody>
          <a:bodyPr lIns="91440" bIns="0"/>
          <a:lstStyle>
            <a:lvl1pPr algn="l">
              <a:buNone/>
              <a:defRPr sz="3600" b="0" cap="none" baseline="0">
                <a:solidFill>
                  <a:schemeClr val="bg2">
                    <a:shade val="25000"/>
                  </a:schemeClr>
                </a:solidFill>
                <a:effectLst/>
              </a:defRPr>
            </a:lvl1pPr>
            <a:extLst/>
          </a:lstStyle>
          <a:p>
            <a:r>
              <a:rPr lang="en-US" smtClean="0"/>
              <a:t>Click to edit Master title style</a:t>
            </a:r>
            <a:endParaRPr lang="en-US"/>
          </a:p>
        </p:txBody>
      </p:sp>
      <p:sp>
        <p:nvSpPr>
          <p:cNvPr id="3" name="Text Placeholder 2"/>
          <p:cNvSpPr>
            <a:spLocks noGrp="1"/>
          </p:cNvSpPr>
          <p:nvPr>
            <p:ph type="body" idx="1"/>
          </p:nvPr>
        </p:nvSpPr>
        <p:spPr>
          <a:xfrm>
            <a:off x="468344" y="5624484"/>
            <a:ext cx="8183880" cy="420624"/>
          </a:xfrm>
        </p:spPr>
        <p:txBody>
          <a:bodyPr lIns="118872" tIns="0"/>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extLst/>
          </a:lstStyle>
          <a:p>
            <a:pPr>
              <a:defRPr/>
            </a:pPr>
            <a:fld id="{79D1119A-C3EB-46CD-9FF1-4E66EE12AF92}" type="datetimeFigureOut">
              <a:rPr lang="en-US"/>
              <a:pPr>
                <a:defRPr/>
              </a:pPr>
              <a:t>12/8/2011</a:t>
            </a:fld>
            <a:endParaRPr lang="en-US" dirty="0"/>
          </a:p>
        </p:txBody>
      </p:sp>
      <p:sp>
        <p:nvSpPr>
          <p:cNvPr id="7" name="Footer Placeholder 4"/>
          <p:cNvSpPr>
            <a:spLocks noGrp="1"/>
          </p:cNvSpPr>
          <p:nvPr>
            <p:ph type="ftr" sz="quarter" idx="11"/>
          </p:nvPr>
        </p:nvSpPr>
        <p:spPr/>
        <p:txBody>
          <a:bodyPr/>
          <a:lstStyle>
            <a:lvl1pPr>
              <a:defRPr/>
            </a:lvl1pPr>
            <a:extLst/>
          </a:lstStyle>
          <a:p>
            <a:pPr>
              <a:defRPr/>
            </a:pPr>
            <a:endParaRPr lang="en-US"/>
          </a:p>
        </p:txBody>
      </p:sp>
      <p:sp>
        <p:nvSpPr>
          <p:cNvPr id="8" name="Slide Number Placeholder 5"/>
          <p:cNvSpPr>
            <a:spLocks noGrp="1"/>
          </p:cNvSpPr>
          <p:nvPr>
            <p:ph type="sldNum" sz="quarter" idx="12"/>
          </p:nvPr>
        </p:nvSpPr>
        <p:spPr/>
        <p:txBody>
          <a:bodyPr/>
          <a:lstStyle>
            <a:lvl1pPr>
              <a:defRPr/>
            </a:lvl1pPr>
            <a:extLst/>
          </a:lstStyle>
          <a:p>
            <a:pPr>
              <a:defRPr/>
            </a:pPr>
            <a:fld id="{CF572A70-7AF9-4D5B-A926-6D3AD28D4B3E}" type="slidenum">
              <a:rPr lang="en-US"/>
              <a:pPr>
                <a:defRPr/>
              </a:pPr>
              <a:t>‹#›</a:t>
            </a:fld>
            <a:endParaRPr lang="en-US"/>
          </a:p>
        </p:txBody>
      </p:sp>
    </p:spTree>
    <p:extLst>
      <p:ext uri="{BB962C8B-B14F-4D97-AF65-F5344CB8AC3E}">
        <p14:creationId xmlns:p14="http://schemas.microsoft.com/office/powerpoint/2010/main" xmlns="" val="18351897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4"/>
          <p:cNvSpPr>
            <a:spLocks noGrp="1"/>
          </p:cNvSpPr>
          <p:nvPr>
            <p:ph type="dt" sz="half" idx="10"/>
          </p:nvPr>
        </p:nvSpPr>
        <p:spPr/>
        <p:txBody>
          <a:bodyPr/>
          <a:lstStyle>
            <a:lvl1pPr>
              <a:defRPr/>
            </a:lvl1pPr>
          </a:lstStyle>
          <a:p>
            <a:pPr>
              <a:defRPr/>
            </a:pPr>
            <a:fld id="{0784FF08-FB13-4FA6-A2B0-C724A90CD905}" type="datetimeFigureOut">
              <a:rPr lang="en-US"/>
              <a:pPr>
                <a:defRPr/>
              </a:pPr>
              <a:t>12/8/2011</a:t>
            </a:fld>
            <a:endParaRPr lang="en-US" dirty="0"/>
          </a:p>
        </p:txBody>
      </p:sp>
      <p:sp>
        <p:nvSpPr>
          <p:cNvPr id="6" name="Footer Placeholder 17"/>
          <p:cNvSpPr>
            <a:spLocks noGrp="1"/>
          </p:cNvSpPr>
          <p:nvPr>
            <p:ph type="ftr" sz="quarter" idx="11"/>
          </p:nvPr>
        </p:nvSpPr>
        <p:spPr/>
        <p:txBody>
          <a:bodyPr/>
          <a:lstStyle>
            <a:lvl1pPr>
              <a:defRPr/>
            </a:lvl1pPr>
          </a:lstStyle>
          <a:p>
            <a:pPr>
              <a:defRPr/>
            </a:pPr>
            <a:endParaRPr lang="en-US"/>
          </a:p>
        </p:txBody>
      </p:sp>
      <p:sp>
        <p:nvSpPr>
          <p:cNvPr id="7" name="Slide Number Placeholder 4"/>
          <p:cNvSpPr>
            <a:spLocks noGrp="1"/>
          </p:cNvSpPr>
          <p:nvPr>
            <p:ph type="sldNum" sz="quarter" idx="12"/>
          </p:nvPr>
        </p:nvSpPr>
        <p:spPr/>
        <p:txBody>
          <a:bodyPr/>
          <a:lstStyle>
            <a:lvl1pPr>
              <a:defRPr/>
            </a:lvl1pPr>
          </a:lstStyle>
          <a:p>
            <a:pPr>
              <a:defRPr/>
            </a:pPr>
            <a:fld id="{C84D8E6D-B0A5-4C00-B7ED-7A7FE4595294}" type="slidenum">
              <a:rPr lang="en-US"/>
              <a:pPr>
                <a:defRPr/>
              </a:pPr>
              <a:t>‹#›</a:t>
            </a:fld>
            <a:endParaRPr lang="en-US"/>
          </a:p>
        </p:txBody>
      </p:sp>
    </p:spTree>
    <p:extLst>
      <p:ext uri="{BB962C8B-B14F-4D97-AF65-F5344CB8AC3E}">
        <p14:creationId xmlns:p14="http://schemas.microsoft.com/office/powerpoint/2010/main" xmlns="" val="37381964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lvl1pPr>
              <a:defRPr b="1"/>
            </a:lvl1pPr>
            <a:extLst/>
          </a:lstStyle>
          <a:p>
            <a:r>
              <a:rPr lang="en-US" smtClean="0"/>
              <a:t>Click to edit Master title style</a:t>
            </a:r>
            <a:endParaRPr lang="en-US"/>
          </a:p>
        </p:txBody>
      </p:sp>
      <p:sp>
        <p:nvSpPr>
          <p:cNvPr id="3" name="Text Placeholder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607224" y="1447800"/>
            <a:ext cx="3931920" cy="3489960"/>
          </a:xfrm>
        </p:spPr>
        <p:txBody>
          <a:bodyPr/>
          <a:lstStyle>
            <a:lvl1pPr algn="l">
              <a:defRPr sz="2400"/>
            </a:lvl1pPr>
            <a:lvl2pPr algn="l">
              <a:defRPr sz="2000"/>
            </a:lvl2pPr>
            <a:lvl3pPr algn="l">
              <a:defRPr sz="1800"/>
            </a:lvl3pPr>
            <a:lvl4pPr algn="l">
              <a:defRPr sz="1600"/>
            </a:lvl4pPr>
            <a:lvl5pPr algn="l">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52169" y="1447800"/>
            <a:ext cx="3931920" cy="3489960"/>
          </a:xfrm>
        </p:spPr>
        <p:txBody>
          <a:bodyPr/>
          <a:lstStyle>
            <a:lvl1pPr algn="l">
              <a:defRPr sz="2400"/>
            </a:lvl1pPr>
            <a:lvl2pPr algn="l">
              <a:defRPr sz="2000"/>
            </a:lvl2pPr>
            <a:lvl3pPr algn="l">
              <a:defRPr sz="1800"/>
            </a:lvl3pPr>
            <a:lvl4pPr algn="l">
              <a:defRPr sz="1600"/>
            </a:lvl4pPr>
            <a:lvl5pPr algn="l">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24"/>
          <p:cNvSpPr>
            <a:spLocks noGrp="1"/>
          </p:cNvSpPr>
          <p:nvPr>
            <p:ph type="dt" sz="half" idx="10"/>
          </p:nvPr>
        </p:nvSpPr>
        <p:spPr/>
        <p:txBody>
          <a:bodyPr/>
          <a:lstStyle>
            <a:lvl1pPr>
              <a:defRPr/>
            </a:lvl1pPr>
          </a:lstStyle>
          <a:p>
            <a:pPr>
              <a:defRPr/>
            </a:pPr>
            <a:fld id="{9AF64AF3-7C2B-478F-A44F-001483C39970}" type="datetimeFigureOut">
              <a:rPr lang="en-US"/>
              <a:pPr>
                <a:defRPr/>
              </a:pPr>
              <a:t>12/8/2011</a:t>
            </a:fld>
            <a:endParaRPr lang="en-US" dirty="0"/>
          </a:p>
        </p:txBody>
      </p:sp>
      <p:sp>
        <p:nvSpPr>
          <p:cNvPr id="8" name="Footer Placeholder 17"/>
          <p:cNvSpPr>
            <a:spLocks noGrp="1"/>
          </p:cNvSpPr>
          <p:nvPr>
            <p:ph type="ftr" sz="quarter" idx="11"/>
          </p:nvPr>
        </p:nvSpPr>
        <p:spPr/>
        <p:txBody>
          <a:bodyPr/>
          <a:lstStyle>
            <a:lvl1pPr>
              <a:defRPr/>
            </a:lvl1pPr>
          </a:lstStyle>
          <a:p>
            <a:pPr>
              <a:defRPr/>
            </a:pPr>
            <a:endParaRPr lang="en-US"/>
          </a:p>
        </p:txBody>
      </p:sp>
      <p:sp>
        <p:nvSpPr>
          <p:cNvPr id="9" name="Slide Number Placeholder 4"/>
          <p:cNvSpPr>
            <a:spLocks noGrp="1"/>
          </p:cNvSpPr>
          <p:nvPr>
            <p:ph type="sldNum" sz="quarter" idx="12"/>
          </p:nvPr>
        </p:nvSpPr>
        <p:spPr/>
        <p:txBody>
          <a:bodyPr/>
          <a:lstStyle>
            <a:lvl1pPr>
              <a:defRPr/>
            </a:lvl1pPr>
          </a:lstStyle>
          <a:p>
            <a:pPr>
              <a:defRPr/>
            </a:pPr>
            <a:fld id="{FD1ABC7F-C80A-43C8-955F-73EFB73512FA}" type="slidenum">
              <a:rPr lang="en-US"/>
              <a:pPr>
                <a:defRPr/>
              </a:pPr>
              <a:t>‹#›</a:t>
            </a:fld>
            <a:endParaRPr lang="en-US"/>
          </a:p>
        </p:txBody>
      </p:sp>
    </p:spTree>
    <p:extLst>
      <p:ext uri="{BB962C8B-B14F-4D97-AF65-F5344CB8AC3E}">
        <p14:creationId xmlns:p14="http://schemas.microsoft.com/office/powerpoint/2010/main" xmlns="" val="3202232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Date Placeholder 24"/>
          <p:cNvSpPr>
            <a:spLocks noGrp="1"/>
          </p:cNvSpPr>
          <p:nvPr>
            <p:ph type="dt" sz="half" idx="10"/>
          </p:nvPr>
        </p:nvSpPr>
        <p:spPr/>
        <p:txBody>
          <a:bodyPr/>
          <a:lstStyle>
            <a:lvl1pPr>
              <a:defRPr/>
            </a:lvl1pPr>
          </a:lstStyle>
          <a:p>
            <a:pPr>
              <a:defRPr/>
            </a:pPr>
            <a:fld id="{6686CC0A-8F12-4322-8F15-CBCDE7BA8C67}" type="datetimeFigureOut">
              <a:rPr lang="en-US"/>
              <a:pPr>
                <a:defRPr/>
              </a:pPr>
              <a:t>12/8/2011</a:t>
            </a:fld>
            <a:endParaRPr lang="en-US" dirty="0"/>
          </a:p>
        </p:txBody>
      </p:sp>
      <p:sp>
        <p:nvSpPr>
          <p:cNvPr id="4" name="Footer Placeholder 17"/>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p:txBody>
          <a:bodyPr/>
          <a:lstStyle>
            <a:lvl1pPr>
              <a:defRPr/>
            </a:lvl1pPr>
          </a:lstStyle>
          <a:p>
            <a:pPr>
              <a:defRPr/>
            </a:pPr>
            <a:fld id="{C0052FCC-E3E5-49C5-A324-CF3F9CD93806}" type="slidenum">
              <a:rPr lang="en-US"/>
              <a:pPr>
                <a:defRPr/>
              </a:pPr>
              <a:t>‹#›</a:t>
            </a:fld>
            <a:endParaRPr lang="en-US"/>
          </a:p>
        </p:txBody>
      </p:sp>
    </p:spTree>
    <p:extLst>
      <p:ext uri="{BB962C8B-B14F-4D97-AF65-F5344CB8AC3E}">
        <p14:creationId xmlns:p14="http://schemas.microsoft.com/office/powerpoint/2010/main" xmlns="" val="1187709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ounded Rectangle 9"/>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Date Placeholder 1"/>
          <p:cNvSpPr>
            <a:spLocks noGrp="1"/>
          </p:cNvSpPr>
          <p:nvPr>
            <p:ph type="dt" sz="half" idx="10"/>
          </p:nvPr>
        </p:nvSpPr>
        <p:spPr/>
        <p:txBody>
          <a:bodyPr/>
          <a:lstStyle>
            <a:lvl1pPr>
              <a:defRPr/>
            </a:lvl1pPr>
            <a:extLst/>
          </a:lstStyle>
          <a:p>
            <a:pPr>
              <a:defRPr/>
            </a:pPr>
            <a:fld id="{9C327C67-3D39-4965-9955-0C91FB0BDB74}" type="datetimeFigureOut">
              <a:rPr lang="en-US"/>
              <a:pPr>
                <a:defRPr/>
              </a:pPr>
              <a:t>12/8/2011</a:t>
            </a:fld>
            <a:endParaRPr lang="en-US" dirty="0"/>
          </a:p>
        </p:txBody>
      </p:sp>
      <p:sp>
        <p:nvSpPr>
          <p:cNvPr id="4" name="Footer Placeholder 2"/>
          <p:cNvSpPr>
            <a:spLocks noGrp="1"/>
          </p:cNvSpPr>
          <p:nvPr>
            <p:ph type="ftr" sz="quarter" idx="11"/>
          </p:nvPr>
        </p:nvSpPr>
        <p:spPr/>
        <p:txBody>
          <a:bodyPr/>
          <a:lstStyle>
            <a:lvl1pPr>
              <a:defRPr/>
            </a:lvl1pPr>
            <a:extLst/>
          </a:lstStyle>
          <a:p>
            <a:pPr>
              <a:defRPr/>
            </a:pPr>
            <a:endParaRPr lang="en-US"/>
          </a:p>
        </p:txBody>
      </p:sp>
      <p:sp>
        <p:nvSpPr>
          <p:cNvPr id="5" name="Slide Number Placeholder 3"/>
          <p:cNvSpPr>
            <a:spLocks noGrp="1"/>
          </p:cNvSpPr>
          <p:nvPr>
            <p:ph type="sldNum" sz="quarter" idx="12"/>
          </p:nvPr>
        </p:nvSpPr>
        <p:spPr/>
        <p:txBody>
          <a:bodyPr/>
          <a:lstStyle>
            <a:lvl1pPr>
              <a:defRPr/>
            </a:lvl1pPr>
            <a:extLst/>
          </a:lstStyle>
          <a:p>
            <a:pPr>
              <a:defRPr/>
            </a:pPr>
            <a:fld id="{55E37A6B-8F2F-4FDB-8A0A-1D3C8B9D09B1}" type="slidenum">
              <a:rPr lang="en-US"/>
              <a:pPr>
                <a:defRPr/>
              </a:pPr>
              <a:t>‹#›</a:t>
            </a:fld>
            <a:endParaRPr lang="en-US"/>
          </a:p>
        </p:txBody>
      </p:sp>
    </p:spTree>
    <p:extLst>
      <p:ext uri="{BB962C8B-B14F-4D97-AF65-F5344CB8AC3E}">
        <p14:creationId xmlns:p14="http://schemas.microsoft.com/office/powerpoint/2010/main" xmlns="" val="40133631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38784" y="533400"/>
            <a:ext cx="2971800" cy="914400"/>
          </a:xfrm>
        </p:spPr>
        <p:txBody>
          <a:bodyPr/>
          <a:lstStyle>
            <a:lvl1pPr algn="l">
              <a:buNone/>
              <a:defRPr sz="2200" b="1">
                <a:solidFill>
                  <a:schemeClr val="accent1"/>
                </a:solidFill>
              </a:defRPr>
            </a:lvl1pPr>
            <a:extLst/>
          </a:lstStyle>
          <a:p>
            <a:r>
              <a:rPr lang="en-US" smtClean="0"/>
              <a:t>Click to edit Master title style</a:t>
            </a:r>
            <a:endParaRPr lang="en-US"/>
          </a:p>
        </p:txBody>
      </p:sp>
      <p:sp>
        <p:nvSpPr>
          <p:cNvPr id="3" name="Text Placeholder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4"/>
          <p:cNvSpPr>
            <a:spLocks noGrp="1"/>
          </p:cNvSpPr>
          <p:nvPr>
            <p:ph type="dt" sz="half" idx="10"/>
          </p:nvPr>
        </p:nvSpPr>
        <p:spPr/>
        <p:txBody>
          <a:bodyPr/>
          <a:lstStyle>
            <a:lvl1pPr>
              <a:defRPr/>
            </a:lvl1pPr>
          </a:lstStyle>
          <a:p>
            <a:pPr>
              <a:defRPr/>
            </a:pPr>
            <a:fld id="{BF148F8C-5C64-4ED0-AE18-D88C039F42FA}" type="datetimeFigureOut">
              <a:rPr lang="en-US"/>
              <a:pPr>
                <a:defRPr/>
              </a:pPr>
              <a:t>12/8/2011</a:t>
            </a:fld>
            <a:endParaRPr lang="en-US" dirty="0"/>
          </a:p>
        </p:txBody>
      </p:sp>
      <p:sp>
        <p:nvSpPr>
          <p:cNvPr id="6" name="Footer Placeholder 17"/>
          <p:cNvSpPr>
            <a:spLocks noGrp="1"/>
          </p:cNvSpPr>
          <p:nvPr>
            <p:ph type="ftr" sz="quarter" idx="11"/>
          </p:nvPr>
        </p:nvSpPr>
        <p:spPr/>
        <p:txBody>
          <a:bodyPr/>
          <a:lstStyle>
            <a:lvl1pPr>
              <a:defRPr/>
            </a:lvl1pPr>
          </a:lstStyle>
          <a:p>
            <a:pPr>
              <a:defRPr/>
            </a:pPr>
            <a:endParaRPr lang="en-US"/>
          </a:p>
        </p:txBody>
      </p:sp>
      <p:sp>
        <p:nvSpPr>
          <p:cNvPr id="7" name="Slide Number Placeholder 4"/>
          <p:cNvSpPr>
            <a:spLocks noGrp="1"/>
          </p:cNvSpPr>
          <p:nvPr>
            <p:ph type="sldNum" sz="quarter" idx="12"/>
          </p:nvPr>
        </p:nvSpPr>
        <p:spPr/>
        <p:txBody>
          <a:bodyPr/>
          <a:lstStyle>
            <a:lvl1pPr>
              <a:defRPr/>
            </a:lvl1pPr>
          </a:lstStyle>
          <a:p>
            <a:pPr>
              <a:defRPr/>
            </a:pPr>
            <a:fld id="{59B451D1-1AD5-474F-85A4-5350FA0573B9}" type="slidenum">
              <a:rPr lang="en-US"/>
              <a:pPr>
                <a:defRPr/>
              </a:pPr>
              <a:t>‹#›</a:t>
            </a:fld>
            <a:endParaRPr lang="en-US"/>
          </a:p>
        </p:txBody>
      </p:sp>
    </p:spTree>
    <p:extLst>
      <p:ext uri="{BB962C8B-B14F-4D97-AF65-F5344CB8AC3E}">
        <p14:creationId xmlns:p14="http://schemas.microsoft.com/office/powerpoint/2010/main" xmlns="" val="17663552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ounded Rectangle 9"/>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6" name="Round Single Corner Rectangle 10"/>
          <p:cNvSpPr/>
          <p:nvPr/>
        </p:nvSpPr>
        <p:spPr>
          <a:xfrm>
            <a:off x="6400800" y="433388"/>
            <a:ext cx="2324100"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 name="Titl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lang="en-US" smtClean="0"/>
              <a:t>Click to edit Master title style</a:t>
            </a:r>
            <a:endParaRPr lang="en-US"/>
          </a:p>
        </p:txBody>
      </p:sp>
      <p:sp>
        <p:nvSpPr>
          <p:cNvPr id="4" name="Text Placeholder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Picture Placeholder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normAutofit/>
          </a:bodyPr>
          <a:lstStyle>
            <a:lvl1pPr marL="0" indent="0">
              <a:buNone/>
              <a:defRPr sz="3200"/>
            </a:lvl1pPr>
            <a:extLst/>
          </a:lstStyle>
          <a:p>
            <a:pPr lvl="0"/>
            <a:r>
              <a:rPr lang="en-US" noProof="0" smtClean="0"/>
              <a:t>Click icon to add picture</a:t>
            </a:r>
            <a:endParaRPr lang="en-US" noProof="0"/>
          </a:p>
        </p:txBody>
      </p:sp>
      <p:sp>
        <p:nvSpPr>
          <p:cNvPr id="7" name="Date Placeholder 4"/>
          <p:cNvSpPr>
            <a:spLocks noGrp="1"/>
          </p:cNvSpPr>
          <p:nvPr>
            <p:ph type="dt" sz="half" idx="10"/>
          </p:nvPr>
        </p:nvSpPr>
        <p:spPr/>
        <p:txBody>
          <a:bodyPr/>
          <a:lstStyle>
            <a:lvl1pPr>
              <a:defRPr/>
            </a:lvl1pPr>
            <a:extLst/>
          </a:lstStyle>
          <a:p>
            <a:pPr>
              <a:defRPr/>
            </a:pPr>
            <a:fld id="{3890B764-6C6A-4D4C-88F6-FE4D1469048C}" type="datetimeFigureOut">
              <a:rPr lang="en-US"/>
              <a:pPr>
                <a:defRPr/>
              </a:pPr>
              <a:t>12/8/2011</a:t>
            </a:fld>
            <a:endParaRPr lang="en-US" dirty="0"/>
          </a:p>
        </p:txBody>
      </p:sp>
      <p:sp>
        <p:nvSpPr>
          <p:cNvPr id="8" name="Footer Placeholder 5"/>
          <p:cNvSpPr>
            <a:spLocks noGrp="1"/>
          </p:cNvSpPr>
          <p:nvPr>
            <p:ph type="ftr" sz="quarter" idx="11"/>
          </p:nvPr>
        </p:nvSpPr>
        <p:spPr/>
        <p:txBody>
          <a:bodyPr/>
          <a:lstStyle>
            <a:lvl1pPr>
              <a:defRPr/>
            </a:lvl1pPr>
            <a:extLst/>
          </a:lstStyle>
          <a:p>
            <a:pPr>
              <a:defRPr/>
            </a:pPr>
            <a:endParaRPr lang="en-US"/>
          </a:p>
        </p:txBody>
      </p:sp>
      <p:sp>
        <p:nvSpPr>
          <p:cNvPr id="9" name="Slide Number Placeholder 6"/>
          <p:cNvSpPr>
            <a:spLocks noGrp="1"/>
          </p:cNvSpPr>
          <p:nvPr>
            <p:ph type="sldNum" sz="quarter" idx="12"/>
          </p:nvPr>
        </p:nvSpPr>
        <p:spPr/>
        <p:txBody>
          <a:bodyPr/>
          <a:lstStyle>
            <a:lvl1pPr>
              <a:defRPr/>
            </a:lvl1pPr>
            <a:extLst/>
          </a:lstStyle>
          <a:p>
            <a:pPr>
              <a:defRPr/>
            </a:pPr>
            <a:fld id="{C9D6B1DB-62DE-4AC1-8A3B-E9D72273D29A}" type="slidenum">
              <a:rPr lang="en-US"/>
              <a:pPr>
                <a:defRPr/>
              </a:pPr>
              <a:t>‹#›</a:t>
            </a:fld>
            <a:endParaRPr lang="en-US"/>
          </a:p>
        </p:txBody>
      </p:sp>
    </p:spTree>
    <p:extLst>
      <p:ext uri="{BB962C8B-B14F-4D97-AF65-F5344CB8AC3E}">
        <p14:creationId xmlns:p14="http://schemas.microsoft.com/office/powerpoint/2010/main" xmlns="" val="6035205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502920" y="530352"/>
            <a:ext cx="8183880" cy="4187952"/>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4"/>
          <p:cNvSpPr>
            <a:spLocks noGrp="1"/>
          </p:cNvSpPr>
          <p:nvPr>
            <p:ph type="dt" sz="half" idx="10"/>
          </p:nvPr>
        </p:nvSpPr>
        <p:spPr/>
        <p:txBody>
          <a:bodyPr/>
          <a:lstStyle>
            <a:lvl1pPr>
              <a:defRPr/>
            </a:lvl1pPr>
          </a:lstStyle>
          <a:p>
            <a:pPr>
              <a:defRPr/>
            </a:pPr>
            <a:fld id="{6C518ACE-750A-4FF2-A81A-03FA8EA2D88C}" type="datetimeFigureOut">
              <a:rPr lang="en-US"/>
              <a:pPr>
                <a:defRPr/>
              </a:pPr>
              <a:t>12/8/2011</a:t>
            </a:fld>
            <a:endParaRPr lang="en-US" dirty="0"/>
          </a:p>
        </p:txBody>
      </p:sp>
      <p:sp>
        <p:nvSpPr>
          <p:cNvPr id="5" name="Footer Placeholder 17"/>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6779E642-05E2-4943-8848-095FA564B7F6}" type="slidenum">
              <a:rPr lang="en-US"/>
              <a:pPr>
                <a:defRPr/>
              </a:pPr>
              <a:t>‹#›</a:t>
            </a:fld>
            <a:endParaRPr lang="en-US"/>
          </a:p>
        </p:txBody>
      </p:sp>
    </p:spTree>
    <p:extLst>
      <p:ext uri="{BB962C8B-B14F-4D97-AF65-F5344CB8AC3E}">
        <p14:creationId xmlns:p14="http://schemas.microsoft.com/office/powerpoint/2010/main" xmlns="" val="10250973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4"/>
            <a:ext cx="1981200" cy="5257799"/>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533400" y="533402"/>
            <a:ext cx="5943600" cy="5257801"/>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4"/>
          <p:cNvSpPr>
            <a:spLocks noGrp="1"/>
          </p:cNvSpPr>
          <p:nvPr>
            <p:ph type="dt" sz="half" idx="10"/>
          </p:nvPr>
        </p:nvSpPr>
        <p:spPr/>
        <p:txBody>
          <a:bodyPr/>
          <a:lstStyle>
            <a:lvl1pPr>
              <a:defRPr/>
            </a:lvl1pPr>
          </a:lstStyle>
          <a:p>
            <a:pPr>
              <a:defRPr/>
            </a:pPr>
            <a:fld id="{CA52381A-30E8-4AE5-AA78-D2608A2F7344}" type="datetimeFigureOut">
              <a:rPr lang="en-US"/>
              <a:pPr>
                <a:defRPr/>
              </a:pPr>
              <a:t>12/8/2011</a:t>
            </a:fld>
            <a:endParaRPr lang="en-US" dirty="0"/>
          </a:p>
        </p:txBody>
      </p:sp>
      <p:sp>
        <p:nvSpPr>
          <p:cNvPr id="5" name="Footer Placeholder 17"/>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7081495F-DE6C-4919-A576-34AF79DCB34E}" type="slidenum">
              <a:rPr lang="en-US"/>
              <a:pPr>
                <a:defRPr/>
              </a:pPr>
              <a:t>‹#›</a:t>
            </a:fld>
            <a:endParaRPr lang="en-US"/>
          </a:p>
        </p:txBody>
      </p:sp>
    </p:spTree>
    <p:extLst>
      <p:ext uri="{BB962C8B-B14F-4D97-AF65-F5344CB8AC3E}">
        <p14:creationId xmlns:p14="http://schemas.microsoft.com/office/powerpoint/2010/main" xmlns="" val="2199547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ounded Rectangle 6"/>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9" name="Rounded Rectangle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3" name="Title Placeholder 12"/>
          <p:cNvSpPr>
            <a:spLocks noGrp="1"/>
          </p:cNvSpPr>
          <p:nvPr>
            <p:ph type="title"/>
          </p:nvPr>
        </p:nvSpPr>
        <p:spPr>
          <a:xfrm>
            <a:off x="503238" y="4986338"/>
            <a:ext cx="8183562" cy="1050925"/>
          </a:xfrm>
          <a:prstGeom prst="rect">
            <a:avLst/>
          </a:prstGeom>
        </p:spPr>
        <p:txBody>
          <a:bodyPr vert="horz" anchor="b">
            <a:normAutofit/>
          </a:bodyPr>
          <a:lstStyle>
            <a:extLst/>
          </a:lstStyle>
          <a:p>
            <a:r>
              <a:rPr lang="en-US" smtClean="0"/>
              <a:t>Click to edit Master title style</a:t>
            </a:r>
            <a:endParaRPr lang="en-US"/>
          </a:p>
        </p:txBody>
      </p:sp>
      <p:sp>
        <p:nvSpPr>
          <p:cNvPr id="2055" name="Text Placeholder 3"/>
          <p:cNvSpPr>
            <a:spLocks noGrp="1"/>
          </p:cNvSpPr>
          <p:nvPr>
            <p:ph type="body" idx="1"/>
          </p:nvPr>
        </p:nvSpPr>
        <p:spPr bwMode="auto">
          <a:xfrm>
            <a:off x="503238" y="530225"/>
            <a:ext cx="8183562" cy="4187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182880" tIns="9144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5" name="Date Placeholder 24"/>
          <p:cNvSpPr>
            <a:spLocks noGrp="1"/>
          </p:cNvSpPr>
          <p:nvPr>
            <p:ph type="dt" sz="half" idx="2"/>
          </p:nvPr>
        </p:nvSpPr>
        <p:spPr>
          <a:xfrm>
            <a:off x="3776663"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pPr>
              <a:defRPr/>
            </a:pPr>
            <a:fld id="{564596DA-A07E-4955-AF82-6082848C0F72}" type="datetimeFigureOut">
              <a:rPr lang="en-US"/>
              <a:pPr>
                <a:defRPr/>
              </a:pPr>
              <a:t>12/8/2011</a:t>
            </a:fld>
            <a:endParaRPr lang="en-US" dirty="0"/>
          </a:p>
        </p:txBody>
      </p:sp>
      <p:sp>
        <p:nvSpPr>
          <p:cNvPr id="18" name="Footer Placeholder 17"/>
          <p:cNvSpPr>
            <a:spLocks noGrp="1"/>
          </p:cNvSpPr>
          <p:nvPr>
            <p:ph type="ftr" sz="quarter" idx="3"/>
          </p:nvPr>
        </p:nvSpPr>
        <p:spPr>
          <a:xfrm>
            <a:off x="6062663"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pPr>
              <a:defRPr/>
            </a:pPr>
            <a:endParaRPr lang="en-US"/>
          </a:p>
        </p:txBody>
      </p:sp>
      <p:sp>
        <p:nvSpPr>
          <p:cNvPr id="5" name="Slide Number Placeholder 4"/>
          <p:cNvSpPr>
            <a:spLocks noGrp="1"/>
          </p:cNvSpPr>
          <p:nvPr>
            <p:ph type="sldNum" sz="quarter" idx="4"/>
          </p:nvPr>
        </p:nvSpPr>
        <p:spPr>
          <a:xfrm>
            <a:off x="8348663"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pPr>
              <a:defRPr/>
            </a:pPr>
            <a:fld id="{CAAC7A15-068B-4491-9372-BA7FF5FFAD91}"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97" r:id="rId1"/>
    <p:sldLayoutId id="2147483890" r:id="rId2"/>
    <p:sldLayoutId id="2147483898" r:id="rId3"/>
    <p:sldLayoutId id="2147483891" r:id="rId4"/>
    <p:sldLayoutId id="2147483892" r:id="rId5"/>
    <p:sldLayoutId id="2147483893" r:id="rId6"/>
    <p:sldLayoutId id="2147483899" r:id="rId7"/>
    <p:sldLayoutId id="2147483894" r:id="rId8"/>
    <p:sldLayoutId id="2147483900" r:id="rId9"/>
    <p:sldLayoutId id="2147483895" r:id="rId10"/>
    <p:sldLayoutId id="2147483896" r:id="rId11"/>
  </p:sldLayoutIdLst>
  <p:txStyles>
    <p:titleStyle>
      <a:lvl1pPr algn="l" rtl="0" eaLnBrk="0" fontAlgn="base" hangingPunct="0">
        <a:spcBef>
          <a:spcPct val="0"/>
        </a:spcBef>
        <a:spcAft>
          <a:spcPct val="0"/>
        </a:spcAft>
        <a:defRPr sz="3600" b="1" kern="1200">
          <a:solidFill>
            <a:srgbClr val="FF8D3E"/>
          </a:solidFill>
          <a:effectLst>
            <a:outerShdw blurRad="53975" dist="22860" dir="5400000" algn="tl" rotWithShape="0">
              <a:srgbClr val="000000">
                <a:alpha val="55000"/>
              </a:srgbClr>
            </a:outerShdw>
          </a:effectLst>
          <a:latin typeface="+mj-lt"/>
          <a:ea typeface="+mj-ea"/>
          <a:cs typeface="+mj-cs"/>
        </a:defRPr>
      </a:lvl1pPr>
      <a:lvl2pPr algn="l" rtl="0" eaLnBrk="0" fontAlgn="base" hangingPunct="0">
        <a:spcBef>
          <a:spcPct val="0"/>
        </a:spcBef>
        <a:spcAft>
          <a:spcPct val="0"/>
        </a:spcAft>
        <a:defRPr sz="3600" b="1">
          <a:solidFill>
            <a:srgbClr val="FF8D3E"/>
          </a:solidFill>
          <a:latin typeface="Verdana" pitchFamily="34" charset="0"/>
        </a:defRPr>
      </a:lvl2pPr>
      <a:lvl3pPr algn="l" rtl="0" eaLnBrk="0" fontAlgn="base" hangingPunct="0">
        <a:spcBef>
          <a:spcPct val="0"/>
        </a:spcBef>
        <a:spcAft>
          <a:spcPct val="0"/>
        </a:spcAft>
        <a:defRPr sz="3600" b="1">
          <a:solidFill>
            <a:srgbClr val="FF8D3E"/>
          </a:solidFill>
          <a:latin typeface="Verdana" pitchFamily="34" charset="0"/>
        </a:defRPr>
      </a:lvl3pPr>
      <a:lvl4pPr algn="l" rtl="0" eaLnBrk="0" fontAlgn="base" hangingPunct="0">
        <a:spcBef>
          <a:spcPct val="0"/>
        </a:spcBef>
        <a:spcAft>
          <a:spcPct val="0"/>
        </a:spcAft>
        <a:defRPr sz="3600" b="1">
          <a:solidFill>
            <a:srgbClr val="FF8D3E"/>
          </a:solidFill>
          <a:latin typeface="Verdana" pitchFamily="34" charset="0"/>
        </a:defRPr>
      </a:lvl4pPr>
      <a:lvl5pPr algn="l" rtl="0" eaLnBrk="0" fontAlgn="base" hangingPunct="0">
        <a:spcBef>
          <a:spcPct val="0"/>
        </a:spcBef>
        <a:spcAft>
          <a:spcPct val="0"/>
        </a:spcAft>
        <a:defRPr sz="3600" b="1">
          <a:solidFill>
            <a:srgbClr val="FF8D3E"/>
          </a:solidFill>
          <a:latin typeface="Verdana" pitchFamily="34" charset="0"/>
        </a:defRPr>
      </a:lvl5pPr>
      <a:lvl6pPr marL="457200" algn="l" rtl="0" fontAlgn="base">
        <a:spcBef>
          <a:spcPct val="0"/>
        </a:spcBef>
        <a:spcAft>
          <a:spcPct val="0"/>
        </a:spcAft>
        <a:defRPr sz="3600" b="1">
          <a:solidFill>
            <a:srgbClr val="FF8D3E"/>
          </a:solidFill>
          <a:latin typeface="Verdana" pitchFamily="34" charset="0"/>
        </a:defRPr>
      </a:lvl6pPr>
      <a:lvl7pPr marL="914400" algn="l" rtl="0" fontAlgn="base">
        <a:spcBef>
          <a:spcPct val="0"/>
        </a:spcBef>
        <a:spcAft>
          <a:spcPct val="0"/>
        </a:spcAft>
        <a:defRPr sz="3600" b="1">
          <a:solidFill>
            <a:srgbClr val="FF8D3E"/>
          </a:solidFill>
          <a:latin typeface="Verdana" pitchFamily="34" charset="0"/>
        </a:defRPr>
      </a:lvl7pPr>
      <a:lvl8pPr marL="1371600" algn="l" rtl="0" fontAlgn="base">
        <a:spcBef>
          <a:spcPct val="0"/>
        </a:spcBef>
        <a:spcAft>
          <a:spcPct val="0"/>
        </a:spcAft>
        <a:defRPr sz="3600" b="1">
          <a:solidFill>
            <a:srgbClr val="FF8D3E"/>
          </a:solidFill>
          <a:latin typeface="Verdana" pitchFamily="34" charset="0"/>
        </a:defRPr>
      </a:lvl8pPr>
      <a:lvl9pPr marL="1828800" algn="l" rtl="0" fontAlgn="base">
        <a:spcBef>
          <a:spcPct val="0"/>
        </a:spcBef>
        <a:spcAft>
          <a:spcPct val="0"/>
        </a:spcAft>
        <a:defRPr sz="3600" b="1">
          <a:solidFill>
            <a:srgbClr val="FF8D3E"/>
          </a:solidFill>
          <a:latin typeface="Verdana" pitchFamily="34" charset="0"/>
        </a:defRPr>
      </a:lvl9pPr>
      <a:extLst/>
    </p:titleStyle>
    <p:bodyStyle>
      <a:lvl1pPr marL="265113" indent="-265113" algn="l" rtl="0" eaLnBrk="0" fontAlgn="base" hangingPunct="0">
        <a:spcBef>
          <a:spcPts val="250"/>
        </a:spcBef>
        <a:spcAft>
          <a:spcPct val="0"/>
        </a:spcAft>
        <a:buClr>
          <a:schemeClr val="accent1"/>
        </a:buClr>
        <a:buSzPct val="80000"/>
        <a:buFont typeface="Wingdings 2" pitchFamily="18" charset="2"/>
        <a:buChar char=""/>
        <a:defRPr sz="2800" kern="1200">
          <a:solidFill>
            <a:schemeClr val="tx1"/>
          </a:solidFill>
          <a:latin typeface="+mn-lt"/>
          <a:ea typeface="+mn-ea"/>
          <a:cs typeface="+mn-cs"/>
        </a:defRPr>
      </a:lvl1pPr>
      <a:lvl2pPr marL="547688" indent="-200025" algn="l" rtl="0" eaLnBrk="0" fontAlgn="base" hangingPunct="0">
        <a:spcBef>
          <a:spcPts val="250"/>
        </a:spcBef>
        <a:spcAft>
          <a:spcPct val="0"/>
        </a:spcAft>
        <a:buClr>
          <a:schemeClr val="accent1"/>
        </a:buClr>
        <a:buSzPct val="100000"/>
        <a:buFont typeface="Verdana" pitchFamily="34" charset="0"/>
        <a:buChar char="◦"/>
        <a:defRPr sz="2400" kern="1200">
          <a:solidFill>
            <a:schemeClr val="tx1"/>
          </a:solidFill>
          <a:latin typeface="+mn-lt"/>
          <a:ea typeface="+mn-ea"/>
          <a:cs typeface="+mn-cs"/>
        </a:defRPr>
      </a:lvl2pPr>
      <a:lvl3pPr marL="785813" indent="-182563" algn="l" rtl="0" eaLnBrk="0" fontAlgn="base" hangingPunct="0">
        <a:spcBef>
          <a:spcPts val="250"/>
        </a:spcBef>
        <a:spcAft>
          <a:spcPct val="0"/>
        </a:spcAft>
        <a:buClr>
          <a:srgbClr val="ED3742"/>
        </a:buClr>
        <a:buSzPct val="100000"/>
        <a:buFont typeface="Wingdings 2" pitchFamily="18" charset="2"/>
        <a:buChar char=""/>
        <a:defRPr sz="2200" kern="1200">
          <a:solidFill>
            <a:schemeClr val="tx1"/>
          </a:solidFill>
          <a:latin typeface="+mn-lt"/>
          <a:ea typeface="+mn-ea"/>
          <a:cs typeface="+mn-cs"/>
        </a:defRPr>
      </a:lvl3pPr>
      <a:lvl4pPr marL="1023938" indent="-182563" algn="l" rtl="0" eaLnBrk="0" fontAlgn="base" hangingPunct="0">
        <a:spcBef>
          <a:spcPts val="225"/>
        </a:spcBef>
        <a:spcAft>
          <a:spcPct val="0"/>
        </a:spcAft>
        <a:buClr>
          <a:srgbClr val="ED3742"/>
        </a:buClr>
        <a:buSzPct val="112000"/>
        <a:buFont typeface="Verdana" pitchFamily="34" charset="0"/>
        <a:buChar char="◦"/>
        <a:defRPr sz="1900" kern="1200">
          <a:solidFill>
            <a:schemeClr val="tx1"/>
          </a:solidFill>
          <a:latin typeface="+mn-lt"/>
          <a:ea typeface="+mn-ea"/>
          <a:cs typeface="+mn-cs"/>
        </a:defRPr>
      </a:lvl4pPr>
      <a:lvl5pPr marL="1279525" indent="-182563" algn="l" rtl="0" eaLnBrk="0" fontAlgn="base" hangingPunct="0">
        <a:spcBef>
          <a:spcPts val="250"/>
        </a:spcBef>
        <a:spcAft>
          <a:spcPct val="0"/>
        </a:spcAft>
        <a:buClr>
          <a:srgbClr val="4A85BF"/>
        </a:buClr>
        <a:buSzPct val="100000"/>
        <a:buFont typeface="Wingdings 2" pitchFamily="18" charset="2"/>
        <a:buChar char=""/>
        <a:defRPr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3.xml"/><Relationship Id="rId1" Type="http://schemas.openxmlformats.org/officeDocument/2006/relationships/vmlDrawing" Target="../drawings/vmlDrawing1.vml"/><Relationship Id="rId5" Type="http://schemas.openxmlformats.org/officeDocument/2006/relationships/oleObject" Target="../embeddings/oleObject1.bin"/><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diagramData" Target="../diagrams/data10.xml"/><Relationship Id="rId3" Type="http://schemas.openxmlformats.org/officeDocument/2006/relationships/diagramData" Target="../diagrams/data9.xml"/><Relationship Id="rId7" Type="http://schemas.microsoft.com/office/2007/relationships/diagramDrawing" Target="../diagrams/drawing9.xml"/><Relationship Id="rId12" Type="http://schemas.microsoft.com/office/2007/relationships/diagramDrawing" Target="../diagrams/drawing10.xm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diagramColors" Target="../diagrams/colors9.xml"/><Relationship Id="rId11" Type="http://schemas.openxmlformats.org/officeDocument/2006/relationships/diagramColors" Target="../diagrams/colors10.xml"/><Relationship Id="rId5" Type="http://schemas.openxmlformats.org/officeDocument/2006/relationships/diagramQuickStyle" Target="../diagrams/quickStyle9.xml"/><Relationship Id="rId10" Type="http://schemas.openxmlformats.org/officeDocument/2006/relationships/diagramQuickStyle" Target="../diagrams/quickStyle10.xml"/><Relationship Id="rId4" Type="http://schemas.openxmlformats.org/officeDocument/2006/relationships/diagramLayout" Target="../diagrams/layout9.xml"/><Relationship Id="rId9" Type="http://schemas.openxmlformats.org/officeDocument/2006/relationships/diagramLayout" Target="../diagrams/layout10.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Grp="1"/>
          </p:cNvSpPr>
          <p:nvPr>
            <p:ph type="title"/>
          </p:nvPr>
        </p:nvSpPr>
        <p:spPr>
          <a:xfrm>
            <a:off x="900113" y="4797425"/>
            <a:ext cx="7772400" cy="533400"/>
          </a:xfrm>
        </p:spPr>
        <p:txBody>
          <a:bodyPr>
            <a:normAutofit fontScale="90000"/>
          </a:bodyPr>
          <a:lstStyle>
            <a:extLst/>
          </a:lstStyle>
          <a:p>
            <a:pPr eaLnBrk="1" fontAlgn="auto" hangingPunct="1">
              <a:spcAft>
                <a:spcPts val="0"/>
              </a:spcAft>
              <a:defRPr/>
            </a:pPr>
            <a:r>
              <a:rPr lang="pt-PT" dirty="0" smtClean="0"/>
              <a:t>Agências de Rating</a:t>
            </a:r>
            <a:endParaRPr dirty="0">
              <a:solidFill>
                <a:srgbClr val="008582"/>
              </a:solidFill>
            </a:endParaRPr>
          </a:p>
        </p:txBody>
      </p:sp>
      <p:sp>
        <p:nvSpPr>
          <p:cNvPr id="1028" name="Rectangle 4"/>
          <p:cNvSpPr>
            <a:spLocks noGrp="1"/>
          </p:cNvSpPr>
          <p:nvPr>
            <p:ph type="body" idx="1"/>
          </p:nvPr>
        </p:nvSpPr>
        <p:spPr>
          <a:xfrm>
            <a:off x="468313" y="5384800"/>
            <a:ext cx="8183562" cy="420688"/>
          </a:xfrm>
        </p:spPr>
        <p:txBody>
          <a:bodyPr/>
          <a:lstStyle/>
          <a:p>
            <a:pPr marL="374650" marR="0" eaLnBrk="1" hangingPunct="1">
              <a:spcBef>
                <a:spcPct val="0"/>
              </a:spcBef>
              <a:spcAft>
                <a:spcPct val="0"/>
              </a:spcAft>
            </a:pPr>
            <a:r>
              <a:rPr lang="pt-PT" dirty="0" smtClean="0">
                <a:solidFill>
                  <a:srgbClr val="B95C00"/>
                </a:solidFill>
              </a:rPr>
              <a:t>e a bolsa de valores no financiamento das empresas</a:t>
            </a:r>
          </a:p>
          <a:p>
            <a:pPr marL="374650" marR="0" algn="r" eaLnBrk="1" hangingPunct="1">
              <a:spcBef>
                <a:spcPct val="0"/>
              </a:spcBef>
              <a:spcAft>
                <a:spcPct val="0"/>
              </a:spcAft>
            </a:pPr>
            <a:endParaRPr lang="pt-PT" dirty="0" smtClean="0">
              <a:solidFill>
                <a:srgbClr val="B95C00"/>
              </a:solidFill>
            </a:endParaRPr>
          </a:p>
          <a:p>
            <a:pPr marL="374650" marR="0" algn="r" eaLnBrk="1" hangingPunct="1">
              <a:spcBef>
                <a:spcPct val="0"/>
              </a:spcBef>
              <a:spcAft>
                <a:spcPct val="0"/>
              </a:spcAft>
            </a:pPr>
            <a:r>
              <a:rPr lang="pt-PT" sz="1200" dirty="0" smtClean="0">
                <a:solidFill>
                  <a:srgbClr val="B95C00"/>
                </a:solidFill>
              </a:rPr>
              <a:t>Octávio Viana, Dezembro de 2011</a:t>
            </a:r>
          </a:p>
        </p:txBody>
      </p:sp>
      <p:pic>
        <p:nvPicPr>
          <p:cNvPr id="1029" name="Picture 4" descr="ATM-LOGO-Cor azul2 - sem fundo.gif"/>
          <p:cNvPicPr>
            <a:picLocks noChangeAspect="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706813" y="1412875"/>
            <a:ext cx="1512887" cy="1511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30" name="TextBox 5"/>
          <p:cNvSpPr txBox="1">
            <a:spLocks noChangeArrowheads="1"/>
          </p:cNvSpPr>
          <p:nvPr/>
        </p:nvSpPr>
        <p:spPr bwMode="auto">
          <a:xfrm>
            <a:off x="2112963" y="3167063"/>
            <a:ext cx="4762500" cy="2619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pt-PT" sz="1100">
                <a:solidFill>
                  <a:srgbClr val="008582"/>
                </a:solidFill>
              </a:rPr>
              <a:t>Associação de Investidores e Analistas Técnicos do Mercado de Capitais</a:t>
            </a:r>
            <a:endParaRPr lang="en-US" sz="1100">
              <a:solidFill>
                <a:srgbClr val="008582"/>
              </a:solidFill>
            </a:endParaRPr>
          </a:p>
        </p:txBody>
      </p:sp>
      <p:sp>
        <p:nvSpPr>
          <p:cNvPr id="1031" name="Rectangle 7"/>
          <p:cNvSpPr>
            <a:spLocks noChangeArrowheads="1"/>
          </p:cNvSpPr>
          <p:nvPr/>
        </p:nvSpPr>
        <p:spPr bwMode="auto">
          <a:xfrm>
            <a:off x="0" y="0"/>
            <a:ext cx="91440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nchor="ctr">
            <a:spAutoFit/>
          </a:bodyPr>
          <a:lstStyle/>
          <a:p>
            <a:endParaRPr lang="en-US"/>
          </a:p>
        </p:txBody>
      </p:sp>
      <p:graphicFrame>
        <p:nvGraphicFramePr>
          <p:cNvPr id="1026" name="Object 6"/>
          <p:cNvGraphicFramePr>
            <a:graphicFrameLocks noChangeAspect="1"/>
          </p:cNvGraphicFramePr>
          <p:nvPr/>
        </p:nvGraphicFramePr>
        <p:xfrm>
          <a:off x="971550" y="5805488"/>
          <a:ext cx="2257425" cy="476250"/>
        </p:xfrm>
        <a:graphic>
          <a:graphicData uri="http://schemas.openxmlformats.org/presentationml/2006/ole">
            <p:oleObj spid="_x0000_s1033" r:id="rId5" imgW="17373600" imgH="3657600" progId="">
              <p:embed/>
            </p:oleObj>
          </a:graphicData>
        </a:graphic>
      </p:graphicFrame>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94" name="Group 19"/>
          <p:cNvGrpSpPr>
            <a:grpSpLocks/>
          </p:cNvGrpSpPr>
          <p:nvPr/>
        </p:nvGrpSpPr>
        <p:grpSpPr bwMode="auto">
          <a:xfrm>
            <a:off x="1979613" y="1577950"/>
            <a:ext cx="5562600" cy="609600"/>
            <a:chOff x="672" y="720"/>
            <a:chExt cx="3504" cy="384"/>
          </a:xfrm>
        </p:grpSpPr>
        <p:sp>
          <p:nvSpPr>
            <p:cNvPr id="8214" name="Rectangle 3"/>
            <p:cNvSpPr>
              <a:spLocks noChangeArrowheads="1"/>
            </p:cNvSpPr>
            <p:nvPr/>
          </p:nvSpPr>
          <p:spPr bwMode="auto">
            <a:xfrm>
              <a:off x="672" y="720"/>
              <a:ext cx="96" cy="384"/>
            </a:xfrm>
            <a:prstGeom prst="rect">
              <a:avLst/>
            </a:prstGeom>
            <a:solidFill>
              <a:schemeClr val="bg1">
                <a:lumMod val="75000"/>
              </a:schemeClr>
            </a:solidFill>
            <a:ln w="9525">
              <a:solidFill>
                <a:srgbClr val="008582"/>
              </a:solidFill>
              <a:miter lim="800000"/>
              <a:headEnd/>
              <a:tailEnd/>
            </a:ln>
          </p:spPr>
          <p:txBody>
            <a:bodyPr wrap="none" lIns="91430" tIns="45716" rIns="91430" bIns="45716" anchor="ctr">
              <a:spAutoFit/>
            </a:bodyPr>
            <a:lstStyle/>
            <a:p>
              <a:pPr algn="ctr">
                <a:spcBef>
                  <a:spcPct val="50000"/>
                </a:spcBef>
              </a:pPr>
              <a:endParaRPr lang="en-US" sz="1200" i="1">
                <a:solidFill>
                  <a:schemeClr val="bg1"/>
                </a:solidFill>
                <a:latin typeface="Candara" pitchFamily="34" charset="0"/>
              </a:endParaRPr>
            </a:p>
          </p:txBody>
        </p:sp>
        <p:sp>
          <p:nvSpPr>
            <p:cNvPr id="8215" name="Rectangle 6"/>
            <p:cNvSpPr>
              <a:spLocks noChangeArrowheads="1"/>
            </p:cNvSpPr>
            <p:nvPr/>
          </p:nvSpPr>
          <p:spPr bwMode="auto">
            <a:xfrm>
              <a:off x="816" y="720"/>
              <a:ext cx="3360" cy="384"/>
            </a:xfrm>
            <a:prstGeom prst="rect">
              <a:avLst/>
            </a:prstGeom>
            <a:solidFill>
              <a:srgbClr val="FFEBF2"/>
            </a:solidFill>
            <a:ln w="9525">
              <a:solidFill>
                <a:srgbClr val="008582"/>
              </a:solidFill>
              <a:miter lim="800000"/>
              <a:headEnd/>
              <a:tailEnd/>
            </a:ln>
          </p:spPr>
          <p:txBody>
            <a:bodyPr lIns="91430" tIns="45716" rIns="91430" bIns="45716" anchor="ctr"/>
            <a:lstStyle/>
            <a:p>
              <a:pPr>
                <a:spcBef>
                  <a:spcPct val="50000"/>
                </a:spcBef>
              </a:pPr>
              <a:r>
                <a:rPr lang="pt-PT" sz="1400">
                  <a:latin typeface="Trebuchet MS" pitchFamily="34" charset="0"/>
                </a:rPr>
                <a:t>1. Introdução ao Rating de Crédito</a:t>
              </a:r>
              <a:endParaRPr lang="en-GB" sz="1400">
                <a:latin typeface="Trebuchet MS" pitchFamily="34" charset="0"/>
              </a:endParaRPr>
            </a:p>
          </p:txBody>
        </p:sp>
      </p:grpSp>
      <p:pic>
        <p:nvPicPr>
          <p:cNvPr id="8195"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196" name="Text Box 25"/>
          <p:cNvSpPr txBox="1">
            <a:spLocks noChangeArrowheads="1"/>
          </p:cNvSpPr>
          <p:nvPr/>
        </p:nvSpPr>
        <p:spPr bwMode="auto">
          <a:xfrm>
            <a:off x="468313" y="333375"/>
            <a:ext cx="3352800" cy="3667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a:latin typeface="Trebuchet MS" pitchFamily="34" charset="0"/>
              </a:rPr>
              <a:t>Agenda</a:t>
            </a:r>
            <a:endParaRPr lang="en-GB">
              <a:latin typeface="Trebuchet MS" pitchFamily="34" charset="0"/>
            </a:endParaRPr>
          </a:p>
        </p:txBody>
      </p:sp>
      <p:grpSp>
        <p:nvGrpSpPr>
          <p:cNvPr id="8197" name="Group 24"/>
          <p:cNvGrpSpPr>
            <a:grpSpLocks/>
          </p:cNvGrpSpPr>
          <p:nvPr/>
        </p:nvGrpSpPr>
        <p:grpSpPr bwMode="auto">
          <a:xfrm>
            <a:off x="2195513" y="2298675"/>
            <a:ext cx="4876800" cy="1058863"/>
            <a:chOff x="0" y="1700808"/>
            <a:chExt cx="4876800" cy="1059160"/>
          </a:xfrm>
        </p:grpSpPr>
        <p:sp>
          <p:nvSpPr>
            <p:cNvPr id="8211" name="Rectangle 11"/>
            <p:cNvSpPr>
              <a:spLocks noChangeArrowheads="1"/>
            </p:cNvSpPr>
            <p:nvPr/>
          </p:nvSpPr>
          <p:spPr bwMode="auto">
            <a:xfrm>
              <a:off x="0" y="1700808"/>
              <a:ext cx="4876800" cy="304800"/>
            </a:xfrm>
            <a:prstGeom prst="rect">
              <a:avLst/>
            </a:prstGeom>
            <a:solidFill>
              <a:schemeClr val="bg1"/>
            </a:solidFill>
            <a:ln w="9525">
              <a:solidFill>
                <a:srgbClr val="008582"/>
              </a:solidFill>
              <a:miter lim="800000"/>
              <a:headEnd/>
              <a:tailEnd/>
            </a:ln>
          </p:spPr>
          <p:txBody>
            <a:bodyPr lIns="91430" tIns="45716" rIns="91430" bIns="45716" anchor="ctr"/>
            <a:lstStyle/>
            <a:p>
              <a:pPr>
                <a:spcBef>
                  <a:spcPct val="50000"/>
                </a:spcBef>
              </a:pPr>
              <a:r>
                <a:rPr lang="pt-PT" sz="1200">
                  <a:latin typeface="Trebuchet MS" pitchFamily="34" charset="0"/>
                </a:rPr>
                <a:t>Enquadramento</a:t>
              </a:r>
              <a:endParaRPr lang="en-GB" sz="1200">
                <a:latin typeface="Trebuchet MS" pitchFamily="34" charset="0"/>
              </a:endParaRPr>
            </a:p>
          </p:txBody>
        </p:sp>
        <p:sp>
          <p:nvSpPr>
            <p:cNvPr id="8212" name="Rectangle 12"/>
            <p:cNvSpPr>
              <a:spLocks noChangeArrowheads="1"/>
            </p:cNvSpPr>
            <p:nvPr/>
          </p:nvSpPr>
          <p:spPr bwMode="auto">
            <a:xfrm>
              <a:off x="0" y="2081808"/>
              <a:ext cx="4876800" cy="304800"/>
            </a:xfrm>
            <a:prstGeom prst="rect">
              <a:avLst/>
            </a:prstGeom>
            <a:solidFill>
              <a:schemeClr val="bg1"/>
            </a:solidFill>
            <a:ln w="9525">
              <a:solidFill>
                <a:srgbClr val="008582"/>
              </a:solidFill>
              <a:miter lim="800000"/>
              <a:headEnd/>
              <a:tailEnd/>
            </a:ln>
          </p:spPr>
          <p:txBody>
            <a:bodyPr lIns="91430" tIns="45716" rIns="91430" bIns="45716" anchor="ctr"/>
            <a:lstStyle/>
            <a:p>
              <a:pPr>
                <a:spcBef>
                  <a:spcPct val="50000"/>
                </a:spcBef>
              </a:pPr>
              <a:r>
                <a:rPr lang="pt-PT" sz="1200">
                  <a:latin typeface="Trebuchet MS" pitchFamily="34" charset="0"/>
                </a:rPr>
                <a:t>Funções das agências de Rating</a:t>
              </a:r>
              <a:endParaRPr lang="en-GB" sz="1200">
                <a:latin typeface="Trebuchet MS" pitchFamily="34" charset="0"/>
              </a:endParaRPr>
            </a:p>
          </p:txBody>
        </p:sp>
        <p:sp>
          <p:nvSpPr>
            <p:cNvPr id="8213" name="Rectangle 12"/>
            <p:cNvSpPr>
              <a:spLocks noChangeArrowheads="1"/>
            </p:cNvSpPr>
            <p:nvPr/>
          </p:nvSpPr>
          <p:spPr bwMode="auto">
            <a:xfrm>
              <a:off x="0" y="2455168"/>
              <a:ext cx="4876800" cy="304800"/>
            </a:xfrm>
            <a:prstGeom prst="rect">
              <a:avLst/>
            </a:prstGeom>
            <a:solidFill>
              <a:schemeClr val="bg1"/>
            </a:solidFill>
            <a:ln w="9525">
              <a:solidFill>
                <a:srgbClr val="008582"/>
              </a:solidFill>
              <a:miter lim="800000"/>
              <a:headEnd/>
              <a:tailEnd/>
            </a:ln>
          </p:spPr>
          <p:txBody>
            <a:bodyPr lIns="91430" tIns="45716" rIns="91430" bIns="45716" anchor="ctr"/>
            <a:lstStyle/>
            <a:p>
              <a:pPr>
                <a:spcBef>
                  <a:spcPct val="50000"/>
                </a:spcBef>
              </a:pPr>
              <a:r>
                <a:rPr lang="pt-PT" sz="1200" dirty="0" smtClean="0">
                  <a:latin typeface="Trebuchet MS" pitchFamily="34" charset="0"/>
                </a:rPr>
                <a:t>Benefícios </a:t>
              </a:r>
              <a:r>
                <a:rPr lang="pt-PT" sz="1200" dirty="0">
                  <a:latin typeface="Trebuchet MS" pitchFamily="34" charset="0"/>
                </a:rPr>
                <a:t>do Rating de Crédito</a:t>
              </a:r>
              <a:endParaRPr lang="en-GB" sz="1200" dirty="0">
                <a:latin typeface="Trebuchet MS" pitchFamily="34" charset="0"/>
              </a:endParaRPr>
            </a:p>
          </p:txBody>
        </p:sp>
      </p:grpSp>
      <p:grpSp>
        <p:nvGrpSpPr>
          <p:cNvPr id="8198" name="Group 19"/>
          <p:cNvGrpSpPr>
            <a:grpSpLocks/>
          </p:cNvGrpSpPr>
          <p:nvPr/>
        </p:nvGrpSpPr>
        <p:grpSpPr bwMode="auto">
          <a:xfrm>
            <a:off x="1979613" y="3451200"/>
            <a:ext cx="5562600" cy="609600"/>
            <a:chOff x="672" y="720"/>
            <a:chExt cx="3504" cy="384"/>
          </a:xfrm>
        </p:grpSpPr>
        <p:sp>
          <p:nvSpPr>
            <p:cNvPr id="27" name="Rectangle 3"/>
            <p:cNvSpPr>
              <a:spLocks noChangeArrowheads="1"/>
            </p:cNvSpPr>
            <p:nvPr/>
          </p:nvSpPr>
          <p:spPr bwMode="auto">
            <a:xfrm>
              <a:off x="672" y="720"/>
              <a:ext cx="96" cy="384"/>
            </a:xfrm>
            <a:prstGeom prst="rect">
              <a:avLst/>
            </a:prstGeom>
            <a:solidFill>
              <a:schemeClr val="bg1">
                <a:lumMod val="75000"/>
              </a:schemeClr>
            </a:solidFill>
            <a:ln w="9525">
              <a:solidFill>
                <a:schemeClr val="bg1">
                  <a:lumMod val="75000"/>
                </a:schemeClr>
              </a:solidFill>
              <a:miter lim="800000"/>
              <a:headEnd/>
              <a:tailEnd/>
            </a:ln>
          </p:spPr>
          <p:txBody>
            <a:bodyPr wrap="none" lIns="91430" tIns="45716" rIns="91430" bIns="45716" anchor="ctr">
              <a:spAutoFit/>
            </a:bodyPr>
            <a:lstStyle/>
            <a:p>
              <a:pPr algn="ctr">
                <a:spcBef>
                  <a:spcPct val="50000"/>
                </a:spcBef>
                <a:defRPr/>
              </a:pPr>
              <a:endParaRPr lang="en-US" sz="1200" i="1">
                <a:solidFill>
                  <a:schemeClr val="bg1"/>
                </a:solidFill>
                <a:latin typeface="Candara" pitchFamily="34" charset="0"/>
              </a:endParaRPr>
            </a:p>
          </p:txBody>
        </p:sp>
        <p:sp>
          <p:nvSpPr>
            <p:cNvPr id="8210" name="Rectangle 6"/>
            <p:cNvSpPr>
              <a:spLocks noChangeArrowheads="1"/>
            </p:cNvSpPr>
            <p:nvPr/>
          </p:nvSpPr>
          <p:spPr bwMode="auto">
            <a:xfrm>
              <a:off x="816" y="720"/>
              <a:ext cx="3360" cy="384"/>
            </a:xfrm>
            <a:prstGeom prst="rect">
              <a:avLst/>
            </a:prstGeom>
            <a:solidFill>
              <a:srgbClr val="FFEBF2"/>
            </a:solidFill>
            <a:ln w="9525">
              <a:solidFill>
                <a:srgbClr val="008582"/>
              </a:solidFill>
              <a:miter lim="800000"/>
              <a:headEnd/>
              <a:tailEnd/>
            </a:ln>
          </p:spPr>
          <p:txBody>
            <a:bodyPr lIns="91430" tIns="45716" rIns="91430" bIns="45716" anchor="ctr"/>
            <a:lstStyle/>
            <a:p>
              <a:pPr>
                <a:spcBef>
                  <a:spcPct val="50000"/>
                </a:spcBef>
              </a:pPr>
              <a:r>
                <a:rPr lang="pt-PT" sz="1400" dirty="0">
                  <a:latin typeface="Trebuchet MS" pitchFamily="34" charset="0"/>
                </a:rPr>
                <a:t>2. Credibilidade das agências </a:t>
              </a:r>
              <a:r>
                <a:rPr lang="pt-PT" sz="1400" dirty="0" smtClean="0">
                  <a:latin typeface="Trebuchet MS" pitchFamily="34" charset="0"/>
                </a:rPr>
                <a:t>de </a:t>
              </a:r>
              <a:r>
                <a:rPr lang="pt-PT" sz="1400" dirty="0">
                  <a:latin typeface="Trebuchet MS" pitchFamily="34" charset="0"/>
                </a:rPr>
                <a:t>Rating</a:t>
              </a:r>
              <a:endParaRPr lang="en-GB" sz="1400" dirty="0">
                <a:latin typeface="Trebuchet MS" pitchFamily="34" charset="0"/>
              </a:endParaRPr>
            </a:p>
          </p:txBody>
        </p:sp>
      </p:grpSp>
      <p:grpSp>
        <p:nvGrpSpPr>
          <p:cNvPr id="8199" name="Group 28"/>
          <p:cNvGrpSpPr>
            <a:grpSpLocks/>
          </p:cNvGrpSpPr>
          <p:nvPr/>
        </p:nvGrpSpPr>
        <p:grpSpPr bwMode="auto">
          <a:xfrm>
            <a:off x="2195513" y="4170338"/>
            <a:ext cx="4876800" cy="1058862"/>
            <a:chOff x="0" y="1700808"/>
            <a:chExt cx="4876800" cy="1059160"/>
          </a:xfrm>
        </p:grpSpPr>
        <p:sp>
          <p:nvSpPr>
            <p:cNvPr id="8206" name="Rectangle 11"/>
            <p:cNvSpPr>
              <a:spLocks noChangeArrowheads="1"/>
            </p:cNvSpPr>
            <p:nvPr/>
          </p:nvSpPr>
          <p:spPr bwMode="auto">
            <a:xfrm>
              <a:off x="0" y="1700808"/>
              <a:ext cx="4876800" cy="304800"/>
            </a:xfrm>
            <a:prstGeom prst="rect">
              <a:avLst/>
            </a:prstGeom>
            <a:solidFill>
              <a:schemeClr val="bg1"/>
            </a:solidFill>
            <a:ln w="9525">
              <a:solidFill>
                <a:srgbClr val="008582"/>
              </a:solidFill>
              <a:miter lim="800000"/>
              <a:headEnd/>
              <a:tailEnd/>
            </a:ln>
          </p:spPr>
          <p:txBody>
            <a:bodyPr lIns="91430" tIns="45716" rIns="91430" bIns="45716" anchor="ctr"/>
            <a:lstStyle/>
            <a:p>
              <a:pPr>
                <a:spcBef>
                  <a:spcPct val="50000"/>
                </a:spcBef>
              </a:pPr>
              <a:r>
                <a:rPr lang="pt-PT" sz="1200">
                  <a:latin typeface="Trebuchet MS" pitchFamily="34" charset="0"/>
                </a:rPr>
                <a:t>A prociclicidade das agências de rating</a:t>
              </a:r>
              <a:endParaRPr lang="en-GB" sz="1200">
                <a:latin typeface="Trebuchet MS" pitchFamily="34" charset="0"/>
              </a:endParaRPr>
            </a:p>
          </p:txBody>
        </p:sp>
        <p:sp>
          <p:nvSpPr>
            <p:cNvPr id="8207" name="Rectangle 12"/>
            <p:cNvSpPr>
              <a:spLocks noChangeArrowheads="1"/>
            </p:cNvSpPr>
            <p:nvPr/>
          </p:nvSpPr>
          <p:spPr bwMode="auto">
            <a:xfrm>
              <a:off x="0" y="2081808"/>
              <a:ext cx="4876800" cy="304800"/>
            </a:xfrm>
            <a:prstGeom prst="rect">
              <a:avLst/>
            </a:prstGeom>
            <a:solidFill>
              <a:schemeClr val="bg1"/>
            </a:solidFill>
            <a:ln w="9525">
              <a:solidFill>
                <a:srgbClr val="008582"/>
              </a:solidFill>
              <a:miter lim="800000"/>
              <a:headEnd/>
              <a:tailEnd/>
            </a:ln>
          </p:spPr>
          <p:txBody>
            <a:bodyPr lIns="91430" tIns="45716" rIns="91430" bIns="45716" anchor="ctr"/>
            <a:lstStyle/>
            <a:p>
              <a:pPr>
                <a:spcBef>
                  <a:spcPct val="50000"/>
                </a:spcBef>
              </a:pPr>
              <a:r>
                <a:rPr lang="pt-PT" sz="1200" dirty="0">
                  <a:latin typeface="Trebuchet MS" pitchFamily="34" charset="0"/>
                </a:rPr>
                <a:t>Crise </a:t>
              </a:r>
              <a:r>
                <a:rPr lang="pt-PT" sz="1200" dirty="0" smtClean="0">
                  <a:latin typeface="Trebuchet MS" pitchFamily="34" charset="0"/>
                </a:rPr>
                <a:t>sistémica</a:t>
              </a:r>
              <a:endParaRPr lang="en-GB" sz="1200" dirty="0">
                <a:latin typeface="Trebuchet MS" pitchFamily="34" charset="0"/>
              </a:endParaRPr>
            </a:p>
          </p:txBody>
        </p:sp>
        <p:sp>
          <p:nvSpPr>
            <p:cNvPr id="8208" name="Rectangle 12"/>
            <p:cNvSpPr>
              <a:spLocks noChangeArrowheads="1"/>
            </p:cNvSpPr>
            <p:nvPr/>
          </p:nvSpPr>
          <p:spPr bwMode="auto">
            <a:xfrm>
              <a:off x="0" y="2455168"/>
              <a:ext cx="4876800" cy="304800"/>
            </a:xfrm>
            <a:prstGeom prst="rect">
              <a:avLst/>
            </a:prstGeom>
            <a:solidFill>
              <a:schemeClr val="bg1"/>
            </a:solidFill>
            <a:ln w="9525">
              <a:solidFill>
                <a:srgbClr val="008582"/>
              </a:solidFill>
              <a:miter lim="800000"/>
              <a:headEnd/>
              <a:tailEnd/>
            </a:ln>
          </p:spPr>
          <p:txBody>
            <a:bodyPr lIns="91430" tIns="45716" rIns="91430" bIns="45716" anchor="ctr"/>
            <a:lstStyle/>
            <a:p>
              <a:pPr>
                <a:spcBef>
                  <a:spcPct val="50000"/>
                </a:spcBef>
              </a:pPr>
              <a:r>
                <a:rPr lang="pt-PT" sz="1200">
                  <a:latin typeface="Trebuchet MS" pitchFamily="34" charset="0"/>
                </a:rPr>
                <a:t>Risco cambial, Default e Rating de Crédito da Dívida Soberana</a:t>
              </a:r>
              <a:endParaRPr lang="en-GB" sz="1200">
                <a:latin typeface="Trebuchet MS" pitchFamily="34" charset="0"/>
              </a:endParaRPr>
            </a:p>
          </p:txBody>
        </p:sp>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
          <p:cNvGrpSpPr>
            <a:grpSpLocks/>
          </p:cNvGrpSpPr>
          <p:nvPr/>
        </p:nvGrpSpPr>
        <p:grpSpPr bwMode="auto">
          <a:xfrm>
            <a:off x="1979613" y="1577950"/>
            <a:ext cx="5562600" cy="609600"/>
            <a:chOff x="672" y="720"/>
            <a:chExt cx="3504" cy="384"/>
          </a:xfrm>
        </p:grpSpPr>
        <p:sp>
          <p:nvSpPr>
            <p:cNvPr id="8214" name="Rectangle 3"/>
            <p:cNvSpPr>
              <a:spLocks noChangeArrowheads="1"/>
            </p:cNvSpPr>
            <p:nvPr/>
          </p:nvSpPr>
          <p:spPr bwMode="auto">
            <a:xfrm>
              <a:off x="672" y="720"/>
              <a:ext cx="96" cy="384"/>
            </a:xfrm>
            <a:prstGeom prst="rect">
              <a:avLst/>
            </a:prstGeom>
            <a:solidFill>
              <a:srgbClr val="008582"/>
            </a:solidFill>
            <a:ln w="9525">
              <a:solidFill>
                <a:srgbClr val="008582"/>
              </a:solidFill>
              <a:miter lim="800000"/>
              <a:headEnd/>
              <a:tailEnd/>
            </a:ln>
          </p:spPr>
          <p:txBody>
            <a:bodyPr wrap="none" lIns="91430" tIns="45716" rIns="91430" bIns="45716" anchor="ctr">
              <a:spAutoFit/>
            </a:bodyPr>
            <a:lstStyle/>
            <a:p>
              <a:pPr algn="ctr">
                <a:spcBef>
                  <a:spcPct val="50000"/>
                </a:spcBef>
              </a:pPr>
              <a:endParaRPr lang="en-US" sz="1200" i="1">
                <a:solidFill>
                  <a:schemeClr val="bg1"/>
                </a:solidFill>
                <a:latin typeface="Candara" pitchFamily="34" charset="0"/>
              </a:endParaRPr>
            </a:p>
          </p:txBody>
        </p:sp>
        <p:sp>
          <p:nvSpPr>
            <p:cNvPr id="8215" name="Rectangle 6"/>
            <p:cNvSpPr>
              <a:spLocks noChangeArrowheads="1"/>
            </p:cNvSpPr>
            <p:nvPr/>
          </p:nvSpPr>
          <p:spPr bwMode="auto">
            <a:xfrm>
              <a:off x="816" y="720"/>
              <a:ext cx="3360" cy="384"/>
            </a:xfrm>
            <a:prstGeom prst="rect">
              <a:avLst/>
            </a:prstGeom>
            <a:solidFill>
              <a:srgbClr val="FFEBF2"/>
            </a:solidFill>
            <a:ln w="9525">
              <a:solidFill>
                <a:srgbClr val="008582"/>
              </a:solidFill>
              <a:miter lim="800000"/>
              <a:headEnd/>
              <a:tailEnd/>
            </a:ln>
          </p:spPr>
          <p:txBody>
            <a:bodyPr lIns="91430" tIns="45716" rIns="91430" bIns="45716" anchor="ctr"/>
            <a:lstStyle/>
            <a:p>
              <a:pPr>
                <a:spcBef>
                  <a:spcPct val="50000"/>
                </a:spcBef>
              </a:pPr>
              <a:r>
                <a:rPr lang="pt-PT" sz="1400">
                  <a:latin typeface="Trebuchet MS" pitchFamily="34" charset="0"/>
                </a:rPr>
                <a:t>1. Introdução ao Rating de Crédito</a:t>
              </a:r>
              <a:endParaRPr lang="en-GB" sz="1400">
                <a:latin typeface="Trebuchet MS" pitchFamily="34" charset="0"/>
              </a:endParaRPr>
            </a:p>
          </p:txBody>
        </p:sp>
      </p:grpSp>
      <p:pic>
        <p:nvPicPr>
          <p:cNvPr id="8195"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196" name="Text Box 25"/>
          <p:cNvSpPr txBox="1">
            <a:spLocks noChangeArrowheads="1"/>
          </p:cNvSpPr>
          <p:nvPr/>
        </p:nvSpPr>
        <p:spPr bwMode="auto">
          <a:xfrm>
            <a:off x="468313" y="333375"/>
            <a:ext cx="3352800" cy="3667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a:latin typeface="Trebuchet MS" pitchFamily="34" charset="0"/>
              </a:rPr>
              <a:t>Agenda</a:t>
            </a:r>
            <a:endParaRPr lang="en-GB">
              <a:latin typeface="Trebuchet MS" pitchFamily="34" charset="0"/>
            </a:endParaRPr>
          </a:p>
        </p:txBody>
      </p:sp>
      <p:grpSp>
        <p:nvGrpSpPr>
          <p:cNvPr id="3" name="Group 24"/>
          <p:cNvGrpSpPr>
            <a:grpSpLocks/>
          </p:cNvGrpSpPr>
          <p:nvPr/>
        </p:nvGrpSpPr>
        <p:grpSpPr bwMode="auto">
          <a:xfrm>
            <a:off x="2195513" y="2298675"/>
            <a:ext cx="4876800" cy="1058863"/>
            <a:chOff x="0" y="1700808"/>
            <a:chExt cx="4876800" cy="1059160"/>
          </a:xfrm>
        </p:grpSpPr>
        <p:sp>
          <p:nvSpPr>
            <p:cNvPr id="8211" name="Rectangle 11"/>
            <p:cNvSpPr>
              <a:spLocks noChangeArrowheads="1"/>
            </p:cNvSpPr>
            <p:nvPr/>
          </p:nvSpPr>
          <p:spPr bwMode="auto">
            <a:xfrm>
              <a:off x="0" y="1700808"/>
              <a:ext cx="4876800" cy="304800"/>
            </a:xfrm>
            <a:prstGeom prst="rect">
              <a:avLst/>
            </a:prstGeom>
            <a:solidFill>
              <a:schemeClr val="bg1"/>
            </a:solidFill>
            <a:ln w="9525">
              <a:solidFill>
                <a:srgbClr val="008582"/>
              </a:solidFill>
              <a:miter lim="800000"/>
              <a:headEnd/>
              <a:tailEnd/>
            </a:ln>
          </p:spPr>
          <p:txBody>
            <a:bodyPr lIns="91430" tIns="45716" rIns="91430" bIns="45716" anchor="ctr"/>
            <a:lstStyle/>
            <a:p>
              <a:pPr>
                <a:spcBef>
                  <a:spcPct val="50000"/>
                </a:spcBef>
              </a:pPr>
              <a:r>
                <a:rPr lang="pt-PT" sz="1200">
                  <a:latin typeface="Trebuchet MS" pitchFamily="34" charset="0"/>
                </a:rPr>
                <a:t>Enquadramento</a:t>
              </a:r>
              <a:endParaRPr lang="en-GB" sz="1200">
                <a:latin typeface="Trebuchet MS" pitchFamily="34" charset="0"/>
              </a:endParaRPr>
            </a:p>
          </p:txBody>
        </p:sp>
        <p:sp>
          <p:nvSpPr>
            <p:cNvPr id="8212" name="Rectangle 12"/>
            <p:cNvSpPr>
              <a:spLocks noChangeArrowheads="1"/>
            </p:cNvSpPr>
            <p:nvPr/>
          </p:nvSpPr>
          <p:spPr bwMode="auto">
            <a:xfrm>
              <a:off x="0" y="2081808"/>
              <a:ext cx="4876800" cy="304800"/>
            </a:xfrm>
            <a:prstGeom prst="rect">
              <a:avLst/>
            </a:prstGeom>
            <a:solidFill>
              <a:schemeClr val="bg1"/>
            </a:solidFill>
            <a:ln w="9525">
              <a:solidFill>
                <a:srgbClr val="008582"/>
              </a:solidFill>
              <a:miter lim="800000"/>
              <a:headEnd/>
              <a:tailEnd/>
            </a:ln>
          </p:spPr>
          <p:txBody>
            <a:bodyPr lIns="91430" tIns="45716" rIns="91430" bIns="45716" anchor="ctr"/>
            <a:lstStyle/>
            <a:p>
              <a:pPr>
                <a:spcBef>
                  <a:spcPct val="50000"/>
                </a:spcBef>
              </a:pPr>
              <a:r>
                <a:rPr lang="pt-PT" sz="1200">
                  <a:latin typeface="Trebuchet MS" pitchFamily="34" charset="0"/>
                </a:rPr>
                <a:t>Funções das agências de Rating</a:t>
              </a:r>
              <a:endParaRPr lang="en-GB" sz="1200">
                <a:latin typeface="Trebuchet MS" pitchFamily="34" charset="0"/>
              </a:endParaRPr>
            </a:p>
          </p:txBody>
        </p:sp>
        <p:sp>
          <p:nvSpPr>
            <p:cNvPr id="8213" name="Rectangle 12"/>
            <p:cNvSpPr>
              <a:spLocks noChangeArrowheads="1"/>
            </p:cNvSpPr>
            <p:nvPr/>
          </p:nvSpPr>
          <p:spPr bwMode="auto">
            <a:xfrm>
              <a:off x="0" y="2455168"/>
              <a:ext cx="4876800" cy="304800"/>
            </a:xfrm>
            <a:prstGeom prst="rect">
              <a:avLst/>
            </a:prstGeom>
            <a:solidFill>
              <a:schemeClr val="bg1"/>
            </a:solidFill>
            <a:ln w="9525">
              <a:solidFill>
                <a:srgbClr val="008582"/>
              </a:solidFill>
              <a:miter lim="800000"/>
              <a:headEnd/>
              <a:tailEnd/>
            </a:ln>
          </p:spPr>
          <p:txBody>
            <a:bodyPr lIns="91430" tIns="45716" rIns="91430" bIns="45716" anchor="ctr"/>
            <a:lstStyle/>
            <a:p>
              <a:pPr>
                <a:spcBef>
                  <a:spcPct val="50000"/>
                </a:spcBef>
              </a:pPr>
              <a:r>
                <a:rPr lang="pt-PT" sz="1200" dirty="0" smtClean="0">
                  <a:latin typeface="Trebuchet MS" pitchFamily="34" charset="0"/>
                </a:rPr>
                <a:t>Benefícios </a:t>
              </a:r>
              <a:r>
                <a:rPr lang="pt-PT" sz="1200" dirty="0">
                  <a:latin typeface="Trebuchet MS" pitchFamily="34" charset="0"/>
                </a:rPr>
                <a:t>do Rating de Crédito</a:t>
              </a:r>
              <a:endParaRPr lang="en-GB" sz="1200" dirty="0">
                <a:latin typeface="Trebuchet MS" pitchFamily="34" charset="0"/>
              </a:endParaRPr>
            </a:p>
          </p:txBody>
        </p:sp>
      </p:grpSp>
      <p:grpSp>
        <p:nvGrpSpPr>
          <p:cNvPr id="4" name="Group 19"/>
          <p:cNvGrpSpPr>
            <a:grpSpLocks/>
          </p:cNvGrpSpPr>
          <p:nvPr/>
        </p:nvGrpSpPr>
        <p:grpSpPr bwMode="auto">
          <a:xfrm>
            <a:off x="1979613" y="3451200"/>
            <a:ext cx="5562600" cy="609600"/>
            <a:chOff x="672" y="720"/>
            <a:chExt cx="3504" cy="384"/>
          </a:xfrm>
        </p:grpSpPr>
        <p:sp>
          <p:nvSpPr>
            <p:cNvPr id="27" name="Rectangle 3"/>
            <p:cNvSpPr>
              <a:spLocks noChangeArrowheads="1"/>
            </p:cNvSpPr>
            <p:nvPr/>
          </p:nvSpPr>
          <p:spPr bwMode="auto">
            <a:xfrm>
              <a:off x="672" y="720"/>
              <a:ext cx="96" cy="384"/>
            </a:xfrm>
            <a:prstGeom prst="rect">
              <a:avLst/>
            </a:prstGeom>
            <a:solidFill>
              <a:schemeClr val="bg1">
                <a:lumMod val="75000"/>
              </a:schemeClr>
            </a:solidFill>
            <a:ln w="9525">
              <a:solidFill>
                <a:schemeClr val="bg1">
                  <a:lumMod val="75000"/>
                </a:schemeClr>
              </a:solidFill>
              <a:miter lim="800000"/>
              <a:headEnd/>
              <a:tailEnd/>
            </a:ln>
          </p:spPr>
          <p:txBody>
            <a:bodyPr wrap="none" lIns="91430" tIns="45716" rIns="91430" bIns="45716" anchor="ctr">
              <a:spAutoFit/>
            </a:bodyPr>
            <a:lstStyle/>
            <a:p>
              <a:pPr algn="ctr">
                <a:spcBef>
                  <a:spcPct val="50000"/>
                </a:spcBef>
                <a:defRPr/>
              </a:pPr>
              <a:endParaRPr lang="en-US" sz="1200" i="1">
                <a:solidFill>
                  <a:schemeClr val="bg1"/>
                </a:solidFill>
                <a:latin typeface="Candara" pitchFamily="34" charset="0"/>
              </a:endParaRPr>
            </a:p>
          </p:txBody>
        </p:sp>
        <p:sp>
          <p:nvSpPr>
            <p:cNvPr id="8210" name="Rectangle 6"/>
            <p:cNvSpPr>
              <a:spLocks noChangeArrowheads="1"/>
            </p:cNvSpPr>
            <p:nvPr/>
          </p:nvSpPr>
          <p:spPr bwMode="auto">
            <a:xfrm>
              <a:off x="816" y="720"/>
              <a:ext cx="3360" cy="384"/>
            </a:xfrm>
            <a:prstGeom prst="rect">
              <a:avLst/>
            </a:prstGeom>
            <a:solidFill>
              <a:srgbClr val="FFEBF2"/>
            </a:solidFill>
            <a:ln w="9525">
              <a:solidFill>
                <a:srgbClr val="008582"/>
              </a:solidFill>
              <a:miter lim="800000"/>
              <a:headEnd/>
              <a:tailEnd/>
            </a:ln>
          </p:spPr>
          <p:txBody>
            <a:bodyPr lIns="91430" tIns="45716" rIns="91430" bIns="45716" anchor="ctr"/>
            <a:lstStyle/>
            <a:p>
              <a:pPr>
                <a:spcBef>
                  <a:spcPct val="50000"/>
                </a:spcBef>
              </a:pPr>
              <a:r>
                <a:rPr lang="pt-PT" sz="1400" dirty="0">
                  <a:latin typeface="Trebuchet MS" pitchFamily="34" charset="0"/>
                </a:rPr>
                <a:t>2. Credibilidade das agências </a:t>
              </a:r>
              <a:r>
                <a:rPr lang="pt-PT" sz="1400" dirty="0" smtClean="0">
                  <a:latin typeface="Trebuchet MS" pitchFamily="34" charset="0"/>
                </a:rPr>
                <a:t>de </a:t>
              </a:r>
              <a:r>
                <a:rPr lang="pt-PT" sz="1400" dirty="0">
                  <a:latin typeface="Trebuchet MS" pitchFamily="34" charset="0"/>
                </a:rPr>
                <a:t>Rating</a:t>
              </a:r>
              <a:endParaRPr lang="en-GB" sz="1400" dirty="0">
                <a:latin typeface="Trebuchet MS" pitchFamily="34" charset="0"/>
              </a:endParaRPr>
            </a:p>
          </p:txBody>
        </p:sp>
      </p:grpSp>
      <p:grpSp>
        <p:nvGrpSpPr>
          <p:cNvPr id="5" name="Group 28"/>
          <p:cNvGrpSpPr>
            <a:grpSpLocks/>
          </p:cNvGrpSpPr>
          <p:nvPr/>
        </p:nvGrpSpPr>
        <p:grpSpPr bwMode="auto">
          <a:xfrm>
            <a:off x="2195513" y="4170338"/>
            <a:ext cx="4876800" cy="1058862"/>
            <a:chOff x="0" y="1700808"/>
            <a:chExt cx="4876800" cy="1059160"/>
          </a:xfrm>
        </p:grpSpPr>
        <p:sp>
          <p:nvSpPr>
            <p:cNvPr id="8206" name="Rectangle 11"/>
            <p:cNvSpPr>
              <a:spLocks noChangeArrowheads="1"/>
            </p:cNvSpPr>
            <p:nvPr/>
          </p:nvSpPr>
          <p:spPr bwMode="auto">
            <a:xfrm>
              <a:off x="0" y="1700808"/>
              <a:ext cx="4876800" cy="304800"/>
            </a:xfrm>
            <a:prstGeom prst="rect">
              <a:avLst/>
            </a:prstGeom>
            <a:solidFill>
              <a:schemeClr val="bg1"/>
            </a:solidFill>
            <a:ln w="9525">
              <a:solidFill>
                <a:srgbClr val="008582"/>
              </a:solidFill>
              <a:miter lim="800000"/>
              <a:headEnd/>
              <a:tailEnd/>
            </a:ln>
          </p:spPr>
          <p:txBody>
            <a:bodyPr lIns="91430" tIns="45716" rIns="91430" bIns="45716" anchor="ctr"/>
            <a:lstStyle/>
            <a:p>
              <a:pPr>
                <a:spcBef>
                  <a:spcPct val="50000"/>
                </a:spcBef>
              </a:pPr>
              <a:r>
                <a:rPr lang="pt-PT" sz="1200">
                  <a:latin typeface="Trebuchet MS" pitchFamily="34" charset="0"/>
                </a:rPr>
                <a:t>A prociclicidade das agências de rating</a:t>
              </a:r>
              <a:endParaRPr lang="en-GB" sz="1200">
                <a:latin typeface="Trebuchet MS" pitchFamily="34" charset="0"/>
              </a:endParaRPr>
            </a:p>
          </p:txBody>
        </p:sp>
        <p:sp>
          <p:nvSpPr>
            <p:cNvPr id="8207" name="Rectangle 12"/>
            <p:cNvSpPr>
              <a:spLocks noChangeArrowheads="1"/>
            </p:cNvSpPr>
            <p:nvPr/>
          </p:nvSpPr>
          <p:spPr bwMode="auto">
            <a:xfrm>
              <a:off x="0" y="2081808"/>
              <a:ext cx="4876800" cy="304800"/>
            </a:xfrm>
            <a:prstGeom prst="rect">
              <a:avLst/>
            </a:prstGeom>
            <a:solidFill>
              <a:schemeClr val="bg1"/>
            </a:solidFill>
            <a:ln w="9525">
              <a:solidFill>
                <a:srgbClr val="008582"/>
              </a:solidFill>
              <a:miter lim="800000"/>
              <a:headEnd/>
              <a:tailEnd/>
            </a:ln>
          </p:spPr>
          <p:txBody>
            <a:bodyPr lIns="91430" tIns="45716" rIns="91430" bIns="45716" anchor="ctr"/>
            <a:lstStyle/>
            <a:p>
              <a:pPr>
                <a:spcBef>
                  <a:spcPct val="50000"/>
                </a:spcBef>
              </a:pPr>
              <a:r>
                <a:rPr lang="pt-PT" sz="1200" dirty="0">
                  <a:latin typeface="Trebuchet MS" pitchFamily="34" charset="0"/>
                </a:rPr>
                <a:t>Crise </a:t>
              </a:r>
              <a:r>
                <a:rPr lang="pt-PT" sz="1200" dirty="0" smtClean="0">
                  <a:latin typeface="Trebuchet MS" pitchFamily="34" charset="0"/>
                </a:rPr>
                <a:t>sistémica</a:t>
              </a:r>
              <a:endParaRPr lang="en-GB" sz="1200" dirty="0">
                <a:latin typeface="Trebuchet MS" pitchFamily="34" charset="0"/>
              </a:endParaRPr>
            </a:p>
          </p:txBody>
        </p:sp>
        <p:sp>
          <p:nvSpPr>
            <p:cNvPr id="8208" name="Rectangle 12"/>
            <p:cNvSpPr>
              <a:spLocks noChangeArrowheads="1"/>
            </p:cNvSpPr>
            <p:nvPr/>
          </p:nvSpPr>
          <p:spPr bwMode="auto">
            <a:xfrm>
              <a:off x="0" y="2455168"/>
              <a:ext cx="4876800" cy="304800"/>
            </a:xfrm>
            <a:prstGeom prst="rect">
              <a:avLst/>
            </a:prstGeom>
            <a:solidFill>
              <a:schemeClr val="bg1"/>
            </a:solidFill>
            <a:ln w="9525">
              <a:solidFill>
                <a:srgbClr val="008582"/>
              </a:solidFill>
              <a:miter lim="800000"/>
              <a:headEnd/>
              <a:tailEnd/>
            </a:ln>
          </p:spPr>
          <p:txBody>
            <a:bodyPr lIns="91430" tIns="45716" rIns="91430" bIns="45716" anchor="ctr"/>
            <a:lstStyle/>
            <a:p>
              <a:pPr>
                <a:spcBef>
                  <a:spcPct val="50000"/>
                </a:spcBef>
              </a:pPr>
              <a:r>
                <a:rPr lang="pt-PT" sz="1200">
                  <a:latin typeface="Trebuchet MS" pitchFamily="34" charset="0"/>
                </a:rPr>
                <a:t>Risco cambial, Default e Rating de Crédito da Dívida Soberana</a:t>
              </a:r>
              <a:endParaRPr lang="en-GB" sz="1200">
                <a:latin typeface="Trebuchet MS" pitchFamily="34" charset="0"/>
              </a:endParaRPr>
            </a:p>
          </p:txBody>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219" name="Text Box 25"/>
          <p:cNvSpPr txBox="1">
            <a:spLocks noChangeArrowheads="1"/>
          </p:cNvSpPr>
          <p:nvPr/>
        </p:nvSpPr>
        <p:spPr bwMode="auto">
          <a:xfrm>
            <a:off x="468313" y="333375"/>
            <a:ext cx="8280400"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a:latin typeface="Trebuchet MS" pitchFamily="34" charset="0"/>
              </a:rPr>
              <a:t>1. Introdução ao Rating de Crédito</a:t>
            </a:r>
            <a:endParaRPr lang="en-GB">
              <a:latin typeface="Trebuchet MS" pitchFamily="34" charset="0"/>
            </a:endParaRPr>
          </a:p>
        </p:txBody>
      </p:sp>
      <p:graphicFrame>
        <p:nvGraphicFramePr>
          <p:cNvPr id="25" name="Diagram 24"/>
          <p:cNvGraphicFramePr/>
          <p:nvPr>
            <p:extLst>
              <p:ext uri="{D42A27DB-BD31-4B8C-83A1-F6EECF244321}">
                <p14:modId xmlns:p14="http://schemas.microsoft.com/office/powerpoint/2010/main" xmlns="" val="2426690970"/>
              </p:ext>
            </p:extLst>
          </p:nvPr>
        </p:nvGraphicFramePr>
        <p:xfrm>
          <a:off x="1403648" y="1340768"/>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221" name="Rectangle 6"/>
          <p:cNvSpPr>
            <a:spLocks noChangeArrowheads="1"/>
          </p:cNvSpPr>
          <p:nvPr/>
        </p:nvSpPr>
        <p:spPr bwMode="auto">
          <a:xfrm>
            <a:off x="468313" y="620713"/>
            <a:ext cx="1446212"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a:latin typeface="Trebuchet MS" pitchFamily="34" charset="0"/>
              </a:rPr>
              <a:t>Enquadramento</a:t>
            </a:r>
            <a:endParaRPr lang="en-GB" sz="1400">
              <a:latin typeface="Trebuchet MS"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graphicEl>
                                              <a:dgm id="{8034FE14-6E25-4459-ABD0-B7FE53C203D9}"/>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
                                            <p:graphicEl>
                                              <a:dgm id="{84299147-AC37-4678-A1D5-679330AF4CBD}"/>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
                                            <p:graphicEl>
                                              <a:dgm id="{2E79B3AF-3856-4AC9-8EB3-FCCFDDCB7277}"/>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
                                            <p:graphicEl>
                                              <a:dgm id="{2B605F30-D0C5-4212-B0ED-F369D16801F5}"/>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5" grpId="0">
        <p:bldSub>
          <a:bldDgm bld="lvl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243" name="Text Box 25"/>
          <p:cNvSpPr txBox="1">
            <a:spLocks noChangeArrowheads="1"/>
          </p:cNvSpPr>
          <p:nvPr/>
        </p:nvSpPr>
        <p:spPr bwMode="auto">
          <a:xfrm>
            <a:off x="468313" y="333375"/>
            <a:ext cx="8280400"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a:latin typeface="Trebuchet MS" pitchFamily="34" charset="0"/>
              </a:rPr>
              <a:t>1. Introdução ao Rating de Crédito</a:t>
            </a:r>
            <a:endParaRPr lang="en-GB">
              <a:latin typeface="Trebuchet MS" pitchFamily="34" charset="0"/>
            </a:endParaRPr>
          </a:p>
        </p:txBody>
      </p:sp>
      <p:graphicFrame>
        <p:nvGraphicFramePr>
          <p:cNvPr id="29" name="Diagram 28"/>
          <p:cNvGraphicFramePr/>
          <p:nvPr/>
        </p:nvGraphicFramePr>
        <p:xfrm>
          <a:off x="755576" y="1196752"/>
          <a:ext cx="5832648" cy="33123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3" name="TextBox 32"/>
          <p:cNvSpPr txBox="1">
            <a:spLocks noChangeArrowheads="1"/>
          </p:cNvSpPr>
          <p:nvPr/>
        </p:nvSpPr>
        <p:spPr bwMode="auto">
          <a:xfrm>
            <a:off x="755650" y="4724400"/>
            <a:ext cx="7704138" cy="1016000"/>
          </a:xfrm>
          <a:prstGeom prst="rect">
            <a:avLst/>
          </a:prstGeom>
          <a:solidFill>
            <a:srgbClr val="00959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pt-PT" sz="2000">
                <a:solidFill>
                  <a:schemeClr val="bg1"/>
                </a:solidFill>
              </a:rPr>
              <a:t>A informação sobre a qualidade do crédito e a capacidade do devedor reembolsar o credor (dos juros e capital) permite fazer um juízo fundamentado sobre adequação do risco, retorno e trade off.</a:t>
            </a:r>
            <a:endParaRPr lang="en-US" sz="2000">
              <a:solidFill>
                <a:schemeClr val="bg1"/>
              </a:solidFill>
            </a:endParaRPr>
          </a:p>
        </p:txBody>
      </p:sp>
      <p:sp>
        <p:nvSpPr>
          <p:cNvPr id="36" name="TextBox 35"/>
          <p:cNvSpPr txBox="1">
            <a:spLocks noChangeArrowheads="1"/>
          </p:cNvSpPr>
          <p:nvPr/>
        </p:nvSpPr>
        <p:spPr bwMode="auto">
          <a:xfrm>
            <a:off x="1763713" y="1557338"/>
            <a:ext cx="1152525" cy="768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PT" sz="1100">
                <a:solidFill>
                  <a:schemeClr val="bg1"/>
                </a:solidFill>
              </a:rPr>
              <a:t>Menor probabilidade de cumprimento</a:t>
            </a:r>
            <a:endParaRPr lang="en-US" sz="1100">
              <a:solidFill>
                <a:schemeClr val="bg1"/>
              </a:solidFill>
            </a:endParaRPr>
          </a:p>
        </p:txBody>
      </p:sp>
      <p:sp>
        <p:nvSpPr>
          <p:cNvPr id="39" name="TextBox 38"/>
          <p:cNvSpPr txBox="1">
            <a:spLocks noChangeArrowheads="1"/>
          </p:cNvSpPr>
          <p:nvPr/>
        </p:nvSpPr>
        <p:spPr bwMode="auto">
          <a:xfrm>
            <a:off x="4500563" y="3500438"/>
            <a:ext cx="1008062"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PT" sz="1200">
                <a:solidFill>
                  <a:schemeClr val="bg1"/>
                </a:solidFill>
              </a:rPr>
              <a:t>Maior taxa de juro</a:t>
            </a:r>
            <a:endParaRPr lang="en-US" sz="1200">
              <a:solidFill>
                <a:schemeClr val="bg1"/>
              </a:solidFill>
            </a:endParaRPr>
          </a:p>
        </p:txBody>
      </p:sp>
      <p:sp>
        <p:nvSpPr>
          <p:cNvPr id="40" name="TextBox 39"/>
          <p:cNvSpPr txBox="1"/>
          <p:nvPr/>
        </p:nvSpPr>
        <p:spPr>
          <a:xfrm>
            <a:off x="6300788" y="2349500"/>
            <a:ext cx="2124075" cy="522288"/>
          </a:xfrm>
          <a:prstGeom prst="rect">
            <a:avLst/>
          </a:prstGeom>
          <a:noFill/>
        </p:spPr>
        <p:txBody>
          <a:bodyPr wrap="none">
            <a:spAutoFit/>
          </a:bodyPr>
          <a:lstStyle/>
          <a:p>
            <a:pPr>
              <a:defRPr/>
            </a:pPr>
            <a:r>
              <a:rPr lang="pt-PT" sz="2800" dirty="0">
                <a:solidFill>
                  <a:srgbClr val="009592"/>
                </a:solidFill>
                <a:effectLst>
                  <a:outerShdw blurRad="38100" dist="38100" dir="2700000" algn="tl">
                    <a:srgbClr val="000000">
                      <a:alpha val="43137"/>
                    </a:srgbClr>
                  </a:outerShdw>
                </a:effectLst>
              </a:rPr>
              <a:t>e vice-versa</a:t>
            </a:r>
            <a:endParaRPr lang="en-US" sz="2800" dirty="0">
              <a:solidFill>
                <a:srgbClr val="009592"/>
              </a:solidFill>
              <a:effectLst>
                <a:outerShdw blurRad="38100" dist="38100" dir="2700000" algn="tl">
                  <a:srgbClr val="000000">
                    <a:alpha val="43137"/>
                  </a:srgbClr>
                </a:outerShdw>
              </a:effectLst>
            </a:endParaRPr>
          </a:p>
        </p:txBody>
      </p:sp>
      <p:sp>
        <p:nvSpPr>
          <p:cNvPr id="10249" name="Rectangle 40"/>
          <p:cNvSpPr>
            <a:spLocks noChangeArrowheads="1"/>
          </p:cNvSpPr>
          <p:nvPr/>
        </p:nvSpPr>
        <p:spPr bwMode="auto">
          <a:xfrm>
            <a:off x="468313" y="620713"/>
            <a:ext cx="1446212"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a:latin typeface="Trebuchet MS" pitchFamily="34" charset="0"/>
              </a:rPr>
              <a:t>Enquadramento</a:t>
            </a:r>
            <a:endParaRPr lang="en-GB">
              <a:latin typeface="Trebuchet MS"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down)">
                                      <p:cBhvr>
                                        <p:cTn id="7" dur="580">
                                          <p:stCondLst>
                                            <p:cond delay="0"/>
                                          </p:stCondLst>
                                        </p:cTn>
                                        <p:tgtEl>
                                          <p:spTgt spid="29"/>
                                        </p:tgtEl>
                                      </p:cBhvr>
                                    </p:animEffect>
                                    <p:anim calcmode="lin" valueType="num">
                                      <p:cBhvr>
                                        <p:cTn id="8" dur="1822" tmFilter="0,0; 0.14,0.36; 0.43,0.73; 0.71,0.91; 1.0,1.0">
                                          <p:stCondLst>
                                            <p:cond delay="0"/>
                                          </p:stCondLst>
                                        </p:cTn>
                                        <p:tgtEl>
                                          <p:spTgt spid="2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9"/>
                                        </p:tgtEl>
                                        <p:attrNameLst>
                                          <p:attrName>ppt_y</p:attrName>
                                        </p:attrNameLst>
                                      </p:cBhvr>
                                      <p:tavLst>
                                        <p:tav tm="0" fmla="#ppt_y-sin(pi*$)/81">
                                          <p:val>
                                            <p:fltVal val="0"/>
                                          </p:val>
                                        </p:tav>
                                        <p:tav tm="100000">
                                          <p:val>
                                            <p:fltVal val="1"/>
                                          </p:val>
                                        </p:tav>
                                      </p:tavLst>
                                    </p:anim>
                                    <p:animScale>
                                      <p:cBhvr>
                                        <p:cTn id="13" dur="26">
                                          <p:stCondLst>
                                            <p:cond delay="650"/>
                                          </p:stCondLst>
                                        </p:cTn>
                                        <p:tgtEl>
                                          <p:spTgt spid="29"/>
                                        </p:tgtEl>
                                      </p:cBhvr>
                                      <p:to x="100000" y="60000"/>
                                    </p:animScale>
                                    <p:animScale>
                                      <p:cBhvr>
                                        <p:cTn id="14" dur="166" decel="50000">
                                          <p:stCondLst>
                                            <p:cond delay="676"/>
                                          </p:stCondLst>
                                        </p:cTn>
                                        <p:tgtEl>
                                          <p:spTgt spid="29"/>
                                        </p:tgtEl>
                                      </p:cBhvr>
                                      <p:to x="100000" y="100000"/>
                                    </p:animScale>
                                    <p:animScale>
                                      <p:cBhvr>
                                        <p:cTn id="15" dur="26">
                                          <p:stCondLst>
                                            <p:cond delay="1312"/>
                                          </p:stCondLst>
                                        </p:cTn>
                                        <p:tgtEl>
                                          <p:spTgt spid="29"/>
                                        </p:tgtEl>
                                      </p:cBhvr>
                                      <p:to x="100000" y="80000"/>
                                    </p:animScale>
                                    <p:animScale>
                                      <p:cBhvr>
                                        <p:cTn id="16" dur="166" decel="50000">
                                          <p:stCondLst>
                                            <p:cond delay="1338"/>
                                          </p:stCondLst>
                                        </p:cTn>
                                        <p:tgtEl>
                                          <p:spTgt spid="29"/>
                                        </p:tgtEl>
                                      </p:cBhvr>
                                      <p:to x="100000" y="100000"/>
                                    </p:animScale>
                                    <p:animScale>
                                      <p:cBhvr>
                                        <p:cTn id="17" dur="26">
                                          <p:stCondLst>
                                            <p:cond delay="1642"/>
                                          </p:stCondLst>
                                        </p:cTn>
                                        <p:tgtEl>
                                          <p:spTgt spid="29"/>
                                        </p:tgtEl>
                                      </p:cBhvr>
                                      <p:to x="100000" y="90000"/>
                                    </p:animScale>
                                    <p:animScale>
                                      <p:cBhvr>
                                        <p:cTn id="18" dur="166" decel="50000">
                                          <p:stCondLst>
                                            <p:cond delay="1668"/>
                                          </p:stCondLst>
                                        </p:cTn>
                                        <p:tgtEl>
                                          <p:spTgt spid="29"/>
                                        </p:tgtEl>
                                      </p:cBhvr>
                                      <p:to x="100000" y="100000"/>
                                    </p:animScale>
                                    <p:animScale>
                                      <p:cBhvr>
                                        <p:cTn id="19" dur="26">
                                          <p:stCondLst>
                                            <p:cond delay="1808"/>
                                          </p:stCondLst>
                                        </p:cTn>
                                        <p:tgtEl>
                                          <p:spTgt spid="29"/>
                                        </p:tgtEl>
                                      </p:cBhvr>
                                      <p:to x="100000" y="95000"/>
                                    </p:animScale>
                                    <p:animScale>
                                      <p:cBhvr>
                                        <p:cTn id="20" dur="166" decel="50000">
                                          <p:stCondLst>
                                            <p:cond delay="1834"/>
                                          </p:stCondLst>
                                        </p:cTn>
                                        <p:tgtEl>
                                          <p:spTgt spid="29"/>
                                        </p:tgtEl>
                                      </p:cBhvr>
                                      <p:to x="100000" y="100000"/>
                                    </p:animScale>
                                  </p:childTnLst>
                                </p:cTn>
                              </p:par>
                            </p:childTnLst>
                          </p:cTn>
                        </p:par>
                        <p:par>
                          <p:cTn id="21" fill="hold" nodeType="afterGroup">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fade">
                                      <p:cBhvr>
                                        <p:cTn id="24" dur="1000"/>
                                        <p:tgtEl>
                                          <p:spTgt spid="36"/>
                                        </p:tgtEl>
                                      </p:cBhvr>
                                    </p:animEffect>
                                    <p:anim calcmode="lin" valueType="num">
                                      <p:cBhvr>
                                        <p:cTn id="25" dur="1000" fill="hold"/>
                                        <p:tgtEl>
                                          <p:spTgt spid="36"/>
                                        </p:tgtEl>
                                        <p:attrNameLst>
                                          <p:attrName>ppt_x</p:attrName>
                                        </p:attrNameLst>
                                      </p:cBhvr>
                                      <p:tavLst>
                                        <p:tav tm="0">
                                          <p:val>
                                            <p:strVal val="#ppt_x"/>
                                          </p:val>
                                        </p:tav>
                                        <p:tav tm="100000">
                                          <p:val>
                                            <p:strVal val="#ppt_x"/>
                                          </p:val>
                                        </p:tav>
                                      </p:tavLst>
                                    </p:anim>
                                    <p:anim calcmode="lin" valueType="num">
                                      <p:cBhvr>
                                        <p:cTn id="26" dur="1000" fill="hold"/>
                                        <p:tgtEl>
                                          <p:spTgt spid="36"/>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9"/>
                                        </p:tgtEl>
                                        <p:attrNameLst>
                                          <p:attrName>style.visibility</p:attrName>
                                        </p:attrNameLst>
                                      </p:cBhvr>
                                      <p:to>
                                        <p:strVal val="visible"/>
                                      </p:to>
                                    </p:set>
                                    <p:animEffect transition="in" filter="fade">
                                      <p:cBhvr>
                                        <p:cTn id="29" dur="1000"/>
                                        <p:tgtEl>
                                          <p:spTgt spid="39"/>
                                        </p:tgtEl>
                                      </p:cBhvr>
                                    </p:animEffect>
                                    <p:anim calcmode="lin" valueType="num">
                                      <p:cBhvr>
                                        <p:cTn id="30" dur="1000" fill="hold"/>
                                        <p:tgtEl>
                                          <p:spTgt spid="39"/>
                                        </p:tgtEl>
                                        <p:attrNameLst>
                                          <p:attrName>ppt_x</p:attrName>
                                        </p:attrNameLst>
                                      </p:cBhvr>
                                      <p:tavLst>
                                        <p:tav tm="0">
                                          <p:val>
                                            <p:strVal val="#ppt_x"/>
                                          </p:val>
                                        </p:tav>
                                        <p:tav tm="100000">
                                          <p:val>
                                            <p:strVal val="#ppt_x"/>
                                          </p:val>
                                        </p:tav>
                                      </p:tavLst>
                                    </p:anim>
                                    <p:anim calcmode="lin" valueType="num">
                                      <p:cBhvr>
                                        <p:cTn id="31"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9" presetClass="entr" presetSubtype="0" fill="hold" grpId="0" nodeType="clickEffect">
                                  <p:stCondLst>
                                    <p:cond delay="0"/>
                                  </p:stCondLst>
                                  <p:childTnLst>
                                    <p:set>
                                      <p:cBhvr>
                                        <p:cTn id="35" dur="1" fill="hold">
                                          <p:stCondLst>
                                            <p:cond delay="0"/>
                                          </p:stCondLst>
                                        </p:cTn>
                                        <p:tgtEl>
                                          <p:spTgt spid="40"/>
                                        </p:tgtEl>
                                        <p:attrNameLst>
                                          <p:attrName>style.visibility</p:attrName>
                                        </p:attrNameLst>
                                      </p:cBhvr>
                                      <p:to>
                                        <p:strVal val="visible"/>
                                      </p:to>
                                    </p:set>
                                    <p:anim calcmode="lin" valueType="num">
                                      <p:cBhvr>
                                        <p:cTn id="36" dur="1000" fill="hold"/>
                                        <p:tgtEl>
                                          <p:spTgt spid="40"/>
                                        </p:tgtEl>
                                        <p:attrNameLst>
                                          <p:attrName>ppt_x</p:attrName>
                                        </p:attrNameLst>
                                      </p:cBhvr>
                                      <p:tavLst>
                                        <p:tav tm="0">
                                          <p:val>
                                            <p:strVal val="#ppt_x-.2"/>
                                          </p:val>
                                        </p:tav>
                                        <p:tav tm="100000">
                                          <p:val>
                                            <p:strVal val="#ppt_x"/>
                                          </p:val>
                                        </p:tav>
                                      </p:tavLst>
                                    </p:anim>
                                    <p:anim calcmode="lin" valueType="num">
                                      <p:cBhvr>
                                        <p:cTn id="37" dur="1000" fill="hold"/>
                                        <p:tgtEl>
                                          <p:spTgt spid="40"/>
                                        </p:tgtEl>
                                        <p:attrNameLst>
                                          <p:attrName>ppt_y</p:attrName>
                                        </p:attrNameLst>
                                      </p:cBhvr>
                                      <p:tavLst>
                                        <p:tav tm="0">
                                          <p:val>
                                            <p:strVal val="#ppt_y"/>
                                          </p:val>
                                        </p:tav>
                                        <p:tav tm="100000">
                                          <p:val>
                                            <p:strVal val="#ppt_y"/>
                                          </p:val>
                                        </p:tav>
                                      </p:tavLst>
                                    </p:anim>
                                    <p:animEffect transition="in" filter="wipe(right)" prLst="gradientSize: 0.1">
                                      <p:cBhvr>
                                        <p:cTn id="38" dur="1000"/>
                                        <p:tgtEl>
                                          <p:spTgt spid="40"/>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9" grpId="0">
        <p:bldAsOne/>
      </p:bldGraphic>
      <p:bldP spid="33" grpId="0" animBg="1"/>
      <p:bldP spid="36" grpId="0"/>
      <p:bldP spid="39" grpId="0"/>
      <p:bldP spid="4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1267" name="Text Box 25"/>
          <p:cNvSpPr txBox="1">
            <a:spLocks noChangeArrowheads="1"/>
          </p:cNvSpPr>
          <p:nvPr/>
        </p:nvSpPr>
        <p:spPr bwMode="auto">
          <a:xfrm>
            <a:off x="468313" y="333375"/>
            <a:ext cx="8280400"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a:latin typeface="Trebuchet MS" pitchFamily="34" charset="0"/>
              </a:rPr>
              <a:t>1. Introdução ao Rating de Crédito</a:t>
            </a:r>
            <a:endParaRPr lang="en-GB">
              <a:latin typeface="Trebuchet MS" pitchFamily="34" charset="0"/>
            </a:endParaRPr>
          </a:p>
        </p:txBody>
      </p:sp>
      <p:sp>
        <p:nvSpPr>
          <p:cNvPr id="33" name="TextBox 32"/>
          <p:cNvSpPr txBox="1">
            <a:spLocks noChangeArrowheads="1"/>
          </p:cNvSpPr>
          <p:nvPr/>
        </p:nvSpPr>
        <p:spPr bwMode="auto">
          <a:xfrm>
            <a:off x="755650" y="4724400"/>
            <a:ext cx="7704138" cy="708025"/>
          </a:xfrm>
          <a:prstGeom prst="rect">
            <a:avLst/>
          </a:prstGeom>
          <a:solidFill>
            <a:srgbClr val="00959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pt-PT" sz="2000">
                <a:solidFill>
                  <a:schemeClr val="bg1"/>
                </a:solidFill>
              </a:rPr>
              <a:t>O Rating permite preçar o risco de crédito e criar uma yield curve adequada.</a:t>
            </a:r>
            <a:endParaRPr lang="en-US" sz="2000">
              <a:solidFill>
                <a:schemeClr val="bg1"/>
              </a:solidFill>
            </a:endParaRPr>
          </a:p>
        </p:txBody>
      </p:sp>
      <p:sp>
        <p:nvSpPr>
          <p:cNvPr id="11269" name="TextBox 35"/>
          <p:cNvSpPr txBox="1">
            <a:spLocks noChangeArrowheads="1"/>
          </p:cNvSpPr>
          <p:nvPr/>
        </p:nvSpPr>
        <p:spPr bwMode="auto">
          <a:xfrm>
            <a:off x="1763713" y="1557338"/>
            <a:ext cx="1152525" cy="768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PT" sz="1100">
                <a:solidFill>
                  <a:schemeClr val="bg1"/>
                </a:solidFill>
              </a:rPr>
              <a:t>Menor probabilidade de cumprimento</a:t>
            </a:r>
            <a:endParaRPr lang="en-US" sz="1100">
              <a:solidFill>
                <a:schemeClr val="bg1"/>
              </a:solidFill>
            </a:endParaRPr>
          </a:p>
        </p:txBody>
      </p:sp>
      <p:sp>
        <p:nvSpPr>
          <p:cNvPr id="11270" name="TextBox 38"/>
          <p:cNvSpPr txBox="1">
            <a:spLocks noChangeArrowheads="1"/>
          </p:cNvSpPr>
          <p:nvPr/>
        </p:nvSpPr>
        <p:spPr bwMode="auto">
          <a:xfrm>
            <a:off x="4500563" y="3500438"/>
            <a:ext cx="1008062"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PT" sz="1200">
                <a:solidFill>
                  <a:schemeClr val="bg1"/>
                </a:solidFill>
              </a:rPr>
              <a:t>Maior taxa de juro</a:t>
            </a:r>
            <a:endParaRPr lang="en-US" sz="1200">
              <a:solidFill>
                <a:schemeClr val="bg1"/>
              </a:solidFill>
            </a:endParaRPr>
          </a:p>
        </p:txBody>
      </p:sp>
      <p:sp>
        <p:nvSpPr>
          <p:cNvPr id="11271" name="Rectangle 40"/>
          <p:cNvSpPr>
            <a:spLocks noChangeArrowheads="1"/>
          </p:cNvSpPr>
          <p:nvPr/>
        </p:nvSpPr>
        <p:spPr bwMode="auto">
          <a:xfrm>
            <a:off x="468313" y="620713"/>
            <a:ext cx="1446212"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a:latin typeface="Trebuchet MS" pitchFamily="34" charset="0"/>
              </a:rPr>
              <a:t>Enquadramento</a:t>
            </a:r>
            <a:endParaRPr lang="en-GB">
              <a:latin typeface="Trebuchet MS" pitchFamily="34" charset="0"/>
            </a:endParaRPr>
          </a:p>
        </p:txBody>
      </p:sp>
      <p:pic>
        <p:nvPicPr>
          <p:cNvPr id="11272"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979613" y="1412875"/>
            <a:ext cx="5256212" cy="2917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1273" name="TextBox 10"/>
          <p:cNvSpPr txBox="1">
            <a:spLocks noChangeArrowheads="1"/>
          </p:cNvSpPr>
          <p:nvPr/>
        </p:nvSpPr>
        <p:spPr bwMode="auto">
          <a:xfrm>
            <a:off x="1979613" y="1196975"/>
            <a:ext cx="2085975"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pt-PT" sz="1200" b="1"/>
              <a:t>1. Yield Curve de Portugal</a:t>
            </a:r>
            <a:endParaRPr lang="en-US" sz="1200" b="1"/>
          </a:p>
        </p:txBody>
      </p:sp>
      <p:sp>
        <p:nvSpPr>
          <p:cNvPr id="11274" name="TextBox 11"/>
          <p:cNvSpPr txBox="1">
            <a:spLocks noChangeArrowheads="1"/>
          </p:cNvSpPr>
          <p:nvPr/>
        </p:nvSpPr>
        <p:spPr bwMode="auto">
          <a:xfrm>
            <a:off x="1979613" y="4292600"/>
            <a:ext cx="1358900" cy="215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pt-PT" sz="800"/>
              <a:t>Fonte: Banco de Portugal</a:t>
            </a:r>
            <a:endParaRPr lang="en-US" sz="8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2291" name="Text Box 25"/>
          <p:cNvSpPr txBox="1">
            <a:spLocks noChangeArrowheads="1"/>
          </p:cNvSpPr>
          <p:nvPr/>
        </p:nvSpPr>
        <p:spPr bwMode="auto">
          <a:xfrm>
            <a:off x="468313" y="333375"/>
            <a:ext cx="8280400"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a:latin typeface="Trebuchet MS" pitchFamily="34" charset="0"/>
              </a:rPr>
              <a:t>1. Introdução ao Rating de Crédito</a:t>
            </a:r>
            <a:endParaRPr lang="en-GB">
              <a:latin typeface="Trebuchet MS" pitchFamily="34" charset="0"/>
            </a:endParaRPr>
          </a:p>
        </p:txBody>
      </p:sp>
      <p:sp>
        <p:nvSpPr>
          <p:cNvPr id="33" name="TextBox 32"/>
          <p:cNvSpPr txBox="1">
            <a:spLocks noChangeArrowheads="1"/>
          </p:cNvSpPr>
          <p:nvPr/>
        </p:nvSpPr>
        <p:spPr bwMode="auto">
          <a:xfrm>
            <a:off x="755650" y="4724400"/>
            <a:ext cx="7704138" cy="954088"/>
          </a:xfrm>
          <a:prstGeom prst="rect">
            <a:avLst/>
          </a:prstGeom>
          <a:solidFill>
            <a:schemeClr val="accent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pt-PT" sz="1400">
                <a:solidFill>
                  <a:schemeClr val="bg1"/>
                </a:solidFill>
              </a:rPr>
              <a:t>A curva das taxas de juro das obrigações da dívida pública portuguesa representa uma maior exigência dos credores de taxas de juros mais elevadas nas maturidades mais curtas (2 e 3 anos) do que em maturidades mais longas (5 a 10 anos), que demonstra que o mercado acredita a dívida soberana de Portugal será reestruturada.</a:t>
            </a:r>
            <a:endParaRPr lang="en-US" sz="1400">
              <a:solidFill>
                <a:schemeClr val="bg1"/>
              </a:solidFill>
            </a:endParaRPr>
          </a:p>
        </p:txBody>
      </p:sp>
      <p:sp>
        <p:nvSpPr>
          <p:cNvPr id="12293" name="TextBox 35"/>
          <p:cNvSpPr txBox="1">
            <a:spLocks noChangeArrowheads="1"/>
          </p:cNvSpPr>
          <p:nvPr/>
        </p:nvSpPr>
        <p:spPr bwMode="auto">
          <a:xfrm>
            <a:off x="1763713" y="1557338"/>
            <a:ext cx="1152525" cy="768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PT" sz="1100">
                <a:solidFill>
                  <a:schemeClr val="bg1"/>
                </a:solidFill>
              </a:rPr>
              <a:t>Menor probabilidade de cumprimento</a:t>
            </a:r>
            <a:endParaRPr lang="en-US" sz="1100">
              <a:solidFill>
                <a:schemeClr val="bg1"/>
              </a:solidFill>
            </a:endParaRPr>
          </a:p>
        </p:txBody>
      </p:sp>
      <p:sp>
        <p:nvSpPr>
          <p:cNvPr id="12294" name="TextBox 38"/>
          <p:cNvSpPr txBox="1">
            <a:spLocks noChangeArrowheads="1"/>
          </p:cNvSpPr>
          <p:nvPr/>
        </p:nvSpPr>
        <p:spPr bwMode="auto">
          <a:xfrm>
            <a:off x="4500563" y="3500438"/>
            <a:ext cx="1008062"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PT" sz="1200">
                <a:solidFill>
                  <a:schemeClr val="bg1"/>
                </a:solidFill>
              </a:rPr>
              <a:t>Maior taxa de juro</a:t>
            </a:r>
            <a:endParaRPr lang="en-US" sz="1200">
              <a:solidFill>
                <a:schemeClr val="bg1"/>
              </a:solidFill>
            </a:endParaRPr>
          </a:p>
        </p:txBody>
      </p:sp>
      <p:sp>
        <p:nvSpPr>
          <p:cNvPr id="12295" name="Rectangle 40"/>
          <p:cNvSpPr>
            <a:spLocks noChangeArrowheads="1"/>
          </p:cNvSpPr>
          <p:nvPr/>
        </p:nvSpPr>
        <p:spPr bwMode="auto">
          <a:xfrm>
            <a:off x="468313" y="620713"/>
            <a:ext cx="950912"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a:latin typeface="Trebuchet MS" pitchFamily="34" charset="0"/>
              </a:rPr>
              <a:t>Exemplo</a:t>
            </a:r>
            <a:r>
              <a:rPr lang="pt-PT">
                <a:latin typeface="Trebuchet MS" pitchFamily="34" charset="0"/>
              </a:rPr>
              <a:t>:</a:t>
            </a:r>
            <a:endParaRPr lang="en-GB">
              <a:latin typeface="Trebuchet MS" pitchFamily="34" charset="0"/>
            </a:endParaRPr>
          </a:p>
        </p:txBody>
      </p:sp>
      <p:sp>
        <p:nvSpPr>
          <p:cNvPr id="12296" name="TextBox 10"/>
          <p:cNvSpPr txBox="1">
            <a:spLocks noChangeArrowheads="1"/>
          </p:cNvSpPr>
          <p:nvPr/>
        </p:nvSpPr>
        <p:spPr bwMode="auto">
          <a:xfrm>
            <a:off x="1979613" y="1196975"/>
            <a:ext cx="2085975"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pt-PT" sz="1200" b="1"/>
              <a:t>1. Yield Curve de Portugal</a:t>
            </a:r>
            <a:endParaRPr lang="en-US" sz="1200" b="1"/>
          </a:p>
        </p:txBody>
      </p:sp>
      <p:sp>
        <p:nvSpPr>
          <p:cNvPr id="12297" name="TextBox 11"/>
          <p:cNvSpPr txBox="1">
            <a:spLocks noChangeArrowheads="1"/>
          </p:cNvSpPr>
          <p:nvPr/>
        </p:nvSpPr>
        <p:spPr bwMode="auto">
          <a:xfrm>
            <a:off x="1979613" y="4292600"/>
            <a:ext cx="1358900" cy="215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pt-PT" sz="800"/>
              <a:t>Fonte: Banco de Portugal</a:t>
            </a:r>
            <a:endParaRPr lang="en-US" sz="800"/>
          </a:p>
        </p:txBody>
      </p:sp>
      <p:pic>
        <p:nvPicPr>
          <p:cNvPr id="54274" name="Picture 2"/>
          <p:cNvPicPr>
            <a:picLocks noChangeAspect="1" noChangeArrowheads="1"/>
          </p:cNvPicPr>
          <p:nvPr/>
        </p:nvPicPr>
        <p:blipFill>
          <a:blip r:embed="rId3" cstate="print">
            <a:duotone>
              <a:prstClr val="black"/>
              <a:schemeClr val="tx2">
                <a:tint val="45000"/>
                <a:satMod val="400000"/>
              </a:schemeClr>
            </a:duotone>
          </a:blip>
          <a:srcRect/>
          <a:stretch>
            <a:fillRect/>
          </a:stretch>
        </p:blipFill>
        <p:spPr bwMode="auto">
          <a:xfrm>
            <a:off x="2195736" y="908720"/>
            <a:ext cx="6034985" cy="3349693"/>
          </a:xfrm>
          <a:prstGeom prst="rect">
            <a:avLst/>
          </a:prstGeom>
          <a:ln>
            <a:solidFill>
              <a:schemeClr val="accent1"/>
            </a:solidFill>
            <a:headEnd/>
            <a:tailEnd/>
          </a:ln>
          <a:effectLst>
            <a:outerShdw blurRad="50800" dist="330200" dir="8100000" algn="tr" rotWithShape="0">
              <a:prstClr val="black">
                <a:alpha val="40000"/>
              </a:prstClr>
            </a:outerShdw>
          </a:effectLst>
        </p:spPr>
        <p:style>
          <a:lnRef idx="2">
            <a:schemeClr val="accent2"/>
          </a:lnRef>
          <a:fillRef idx="1">
            <a:schemeClr val="lt1"/>
          </a:fillRef>
          <a:effectRef idx="0">
            <a:schemeClr val="accent2"/>
          </a:effectRef>
          <a:fontRef idx="minor">
            <a:schemeClr val="dk1"/>
          </a:fontRef>
        </p:style>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3315" name="Text Box 25"/>
          <p:cNvSpPr txBox="1">
            <a:spLocks noChangeArrowheads="1"/>
          </p:cNvSpPr>
          <p:nvPr/>
        </p:nvSpPr>
        <p:spPr bwMode="auto">
          <a:xfrm>
            <a:off x="468313" y="333375"/>
            <a:ext cx="8280400"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a:latin typeface="Trebuchet MS" pitchFamily="34" charset="0"/>
              </a:rPr>
              <a:t>1. Introdução ao Rating de Crédito</a:t>
            </a:r>
            <a:endParaRPr lang="en-GB">
              <a:latin typeface="Trebuchet MS" pitchFamily="34" charset="0"/>
            </a:endParaRPr>
          </a:p>
        </p:txBody>
      </p:sp>
      <p:sp>
        <p:nvSpPr>
          <p:cNvPr id="13316" name="TextBox 35"/>
          <p:cNvSpPr txBox="1">
            <a:spLocks noChangeArrowheads="1"/>
          </p:cNvSpPr>
          <p:nvPr/>
        </p:nvSpPr>
        <p:spPr bwMode="auto">
          <a:xfrm>
            <a:off x="1763713" y="1557338"/>
            <a:ext cx="1152525" cy="768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PT" sz="1100">
                <a:solidFill>
                  <a:schemeClr val="bg1"/>
                </a:solidFill>
              </a:rPr>
              <a:t>Menor probabilidade de cumprimento</a:t>
            </a:r>
            <a:endParaRPr lang="en-US" sz="1100">
              <a:solidFill>
                <a:schemeClr val="bg1"/>
              </a:solidFill>
            </a:endParaRPr>
          </a:p>
        </p:txBody>
      </p:sp>
      <p:sp>
        <p:nvSpPr>
          <p:cNvPr id="13317" name="Rectangle 40"/>
          <p:cNvSpPr>
            <a:spLocks noChangeArrowheads="1"/>
          </p:cNvSpPr>
          <p:nvPr/>
        </p:nvSpPr>
        <p:spPr bwMode="auto">
          <a:xfrm>
            <a:off x="468313" y="620713"/>
            <a:ext cx="1446212"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a:latin typeface="Trebuchet MS" pitchFamily="34" charset="0"/>
              </a:rPr>
              <a:t>Enquadramento</a:t>
            </a:r>
            <a:endParaRPr lang="en-GB">
              <a:latin typeface="Trebuchet MS" pitchFamily="34" charset="0"/>
            </a:endParaRPr>
          </a:p>
        </p:txBody>
      </p:sp>
      <p:grpSp>
        <p:nvGrpSpPr>
          <p:cNvPr id="2" name="Group 21"/>
          <p:cNvGrpSpPr>
            <a:grpSpLocks/>
          </p:cNvGrpSpPr>
          <p:nvPr/>
        </p:nvGrpSpPr>
        <p:grpSpPr bwMode="auto">
          <a:xfrm>
            <a:off x="539750" y="1124744"/>
            <a:ext cx="3984625" cy="3575050"/>
            <a:chOff x="340" y="816"/>
            <a:chExt cx="2588" cy="2252"/>
          </a:xfrm>
        </p:grpSpPr>
        <p:graphicFrame>
          <p:nvGraphicFramePr>
            <p:cNvPr id="14" name="Diagram 13"/>
            <p:cNvGraphicFramePr/>
            <p:nvPr/>
          </p:nvGraphicFramePr>
          <p:xfrm>
            <a:off x="340" y="982"/>
            <a:ext cx="2585" cy="20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325" name="Rectangle 14"/>
            <p:cNvSpPr>
              <a:spLocks noChangeArrowheads="1"/>
            </p:cNvSpPr>
            <p:nvPr/>
          </p:nvSpPr>
          <p:spPr bwMode="auto">
            <a:xfrm>
              <a:off x="384" y="816"/>
              <a:ext cx="2544" cy="192"/>
            </a:xfrm>
            <a:prstGeom prst="rect">
              <a:avLst/>
            </a:prstGeom>
            <a:solidFill>
              <a:srgbClr val="FFEBF2"/>
            </a:solidFill>
            <a:ln w="9525" cap="rnd">
              <a:solidFill>
                <a:schemeClr val="folHlink"/>
              </a:solidFill>
              <a:prstDash val="sysDot"/>
              <a:miter lim="800000"/>
              <a:headEnd/>
              <a:tailEnd/>
            </a:ln>
          </p:spPr>
          <p:txBody>
            <a:bodyPr lIns="91430" tIns="45716" rIns="91430" bIns="45716" anchor="ctr"/>
            <a:lstStyle/>
            <a:p>
              <a:pPr>
                <a:spcBef>
                  <a:spcPct val="50000"/>
                </a:spcBef>
              </a:pPr>
              <a:r>
                <a:rPr lang="pt-PT" sz="1200">
                  <a:solidFill>
                    <a:srgbClr val="009592"/>
                  </a:solidFill>
                  <a:latin typeface="Trebuchet MS" pitchFamily="34" charset="0"/>
                </a:rPr>
                <a:t>O que é o Rating de Crédito</a:t>
              </a:r>
              <a:endParaRPr lang="en-GB" sz="1200">
                <a:solidFill>
                  <a:srgbClr val="009592"/>
                </a:solidFill>
                <a:latin typeface="Trebuchet MS" pitchFamily="34" charset="0"/>
              </a:endParaRPr>
            </a:p>
          </p:txBody>
        </p:sp>
      </p:grpSp>
      <p:sp>
        <p:nvSpPr>
          <p:cNvPr id="19" name="Rectangle 20"/>
          <p:cNvSpPr>
            <a:spLocks noChangeArrowheads="1"/>
          </p:cNvSpPr>
          <p:nvPr/>
        </p:nvSpPr>
        <p:spPr bwMode="auto">
          <a:xfrm>
            <a:off x="611188" y="4725144"/>
            <a:ext cx="8054975" cy="1223962"/>
          </a:xfrm>
          <a:prstGeom prst="rect">
            <a:avLst/>
          </a:prstGeom>
          <a:solidFill>
            <a:srgbClr val="009592"/>
          </a:solidFill>
          <a:ln w="12700">
            <a:solidFill>
              <a:schemeClr val="folHlink"/>
            </a:solidFill>
            <a:miter lim="800000"/>
            <a:headEnd/>
            <a:tailEnd/>
          </a:ln>
        </p:spPr>
        <p:txBody>
          <a:bodyPr lIns="91430" tIns="45716" rIns="91430" bIns="45716" anchor="ctr"/>
          <a:lstStyle/>
          <a:p>
            <a:pPr>
              <a:spcBef>
                <a:spcPct val="50000"/>
              </a:spcBef>
            </a:pPr>
            <a:r>
              <a:rPr lang="pt-PT" sz="1100" dirty="0">
                <a:solidFill>
                  <a:schemeClr val="bg1"/>
                </a:solidFill>
                <a:latin typeface="Trebuchet MS" pitchFamily="34" charset="0"/>
              </a:rPr>
              <a:t>O Rating é uma informação actualizada sobre o risco provável de crédito de uma entidade que serve os </a:t>
            </a:r>
            <a:r>
              <a:rPr lang="pt-PT" sz="1100" dirty="0" err="1">
                <a:solidFill>
                  <a:schemeClr val="bg1"/>
                </a:solidFill>
                <a:latin typeface="Trebuchet MS" pitchFamily="34" charset="0"/>
              </a:rPr>
              <a:t>debtholders</a:t>
            </a:r>
            <a:r>
              <a:rPr lang="pt-PT" sz="1100" dirty="0">
                <a:solidFill>
                  <a:schemeClr val="bg1"/>
                </a:solidFill>
                <a:latin typeface="Trebuchet MS" pitchFamily="34" charset="0"/>
              </a:rPr>
              <a:t> e não é uma informação sobre a capacidade de remunerar os accionistas de uma entidade. </a:t>
            </a:r>
          </a:p>
          <a:p>
            <a:pPr>
              <a:spcBef>
                <a:spcPct val="50000"/>
              </a:spcBef>
            </a:pPr>
            <a:r>
              <a:rPr lang="pt-PT" sz="1100" dirty="0">
                <a:solidFill>
                  <a:schemeClr val="bg1"/>
                </a:solidFill>
                <a:latin typeface="Trebuchet MS" pitchFamily="34" charset="0"/>
              </a:rPr>
              <a:t>Os </a:t>
            </a:r>
            <a:r>
              <a:rPr lang="pt-PT" sz="1100" dirty="0" err="1">
                <a:solidFill>
                  <a:schemeClr val="bg1"/>
                </a:solidFill>
                <a:latin typeface="Trebuchet MS" pitchFamily="34" charset="0"/>
              </a:rPr>
              <a:t>debtholders</a:t>
            </a:r>
            <a:r>
              <a:rPr lang="pt-PT" sz="1100" dirty="0">
                <a:solidFill>
                  <a:schemeClr val="bg1"/>
                </a:solidFill>
                <a:latin typeface="Trebuchet MS" pitchFamily="34" charset="0"/>
              </a:rPr>
              <a:t> procuram uma </a:t>
            </a:r>
            <a:r>
              <a:rPr lang="pt-PT" sz="1100" dirty="0" err="1">
                <a:solidFill>
                  <a:schemeClr val="bg1"/>
                </a:solidFill>
                <a:latin typeface="Trebuchet MS" pitchFamily="34" charset="0"/>
              </a:rPr>
              <a:t>framework</a:t>
            </a:r>
            <a:r>
              <a:rPr lang="pt-PT" sz="1100" dirty="0">
                <a:solidFill>
                  <a:schemeClr val="bg1"/>
                </a:solidFill>
                <a:latin typeface="Trebuchet MS" pitchFamily="34" charset="0"/>
              </a:rPr>
              <a:t> que lhes permita comparar o risco actual de crédito entre entidades, para poderem ajuizar sobre o pagamento de um </a:t>
            </a:r>
            <a:r>
              <a:rPr lang="pt-PT" sz="1100" dirty="0" smtClean="0">
                <a:solidFill>
                  <a:schemeClr val="bg1"/>
                </a:solidFill>
                <a:latin typeface="Trebuchet MS" pitchFamily="34" charset="0"/>
              </a:rPr>
              <a:t>empréstimo </a:t>
            </a:r>
            <a:r>
              <a:rPr lang="pt-PT" sz="1100" dirty="0">
                <a:solidFill>
                  <a:schemeClr val="bg1"/>
                </a:solidFill>
                <a:latin typeface="Trebuchet MS" pitchFamily="34" charset="0"/>
              </a:rPr>
              <a:t>(</a:t>
            </a:r>
            <a:r>
              <a:rPr lang="pt-PT" sz="1100" dirty="0" err="1">
                <a:solidFill>
                  <a:schemeClr val="bg1"/>
                </a:solidFill>
                <a:latin typeface="Trebuchet MS" pitchFamily="34" charset="0"/>
              </a:rPr>
              <a:t>ex</a:t>
            </a:r>
            <a:r>
              <a:rPr lang="pt-PT" sz="1100" dirty="0">
                <a:solidFill>
                  <a:schemeClr val="bg1"/>
                </a:solidFill>
                <a:latin typeface="Trebuchet MS" pitchFamily="34" charset="0"/>
              </a:rPr>
              <a:t>: obrigações) e a taxa de juro a exigir por tomarem esse risco.</a:t>
            </a:r>
          </a:p>
          <a:p>
            <a:pPr>
              <a:spcBef>
                <a:spcPct val="50000"/>
              </a:spcBef>
            </a:pPr>
            <a:r>
              <a:rPr lang="pt-PT" sz="1100" dirty="0">
                <a:solidFill>
                  <a:schemeClr val="bg1"/>
                </a:solidFill>
                <a:latin typeface="Trebuchet MS" pitchFamily="34" charset="0"/>
              </a:rPr>
              <a:t>Os accionistas procuram, essencialmente, informação que lhes permita fazer um </a:t>
            </a:r>
            <a:r>
              <a:rPr lang="pt-PT" sz="1100" dirty="0" smtClean="0">
                <a:solidFill>
                  <a:schemeClr val="bg1"/>
                </a:solidFill>
                <a:latin typeface="Trebuchet MS" pitchFamily="34" charset="0"/>
              </a:rPr>
              <a:t>juízo </a:t>
            </a:r>
            <a:r>
              <a:rPr lang="pt-PT" sz="1100" dirty="0">
                <a:solidFill>
                  <a:schemeClr val="bg1"/>
                </a:solidFill>
                <a:latin typeface="Trebuchet MS" pitchFamily="34" charset="0"/>
              </a:rPr>
              <a:t>actual sobre a capacidade de uma entidade gerar free cash </a:t>
            </a:r>
            <a:r>
              <a:rPr lang="pt-PT" sz="1100" dirty="0" err="1">
                <a:solidFill>
                  <a:schemeClr val="bg1"/>
                </a:solidFill>
                <a:latin typeface="Trebuchet MS" pitchFamily="34" charset="0"/>
              </a:rPr>
              <a:t>flow</a:t>
            </a:r>
            <a:r>
              <a:rPr lang="pt-PT" sz="1100" dirty="0">
                <a:solidFill>
                  <a:schemeClr val="bg1"/>
                </a:solidFill>
                <a:latin typeface="Trebuchet MS" pitchFamily="34" charset="0"/>
              </a:rPr>
              <a:t>.</a:t>
            </a:r>
            <a:endParaRPr lang="en-GB" sz="1200" dirty="0">
              <a:solidFill>
                <a:schemeClr val="bg1"/>
              </a:solidFill>
              <a:latin typeface="Trebuchet MS" pitchFamily="34" charset="0"/>
            </a:endParaRPr>
          </a:p>
        </p:txBody>
      </p:sp>
      <p:sp>
        <p:nvSpPr>
          <p:cNvPr id="13320" name="TextBox 20"/>
          <p:cNvSpPr txBox="1">
            <a:spLocks noChangeArrowheads="1"/>
          </p:cNvSpPr>
          <p:nvPr/>
        </p:nvSpPr>
        <p:spPr bwMode="auto">
          <a:xfrm>
            <a:off x="5940425" y="1555750"/>
            <a:ext cx="1152525" cy="7699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PT" sz="1100">
                <a:solidFill>
                  <a:schemeClr val="bg1"/>
                </a:solidFill>
              </a:rPr>
              <a:t>Menor probabilidade de cumprimento</a:t>
            </a:r>
            <a:endParaRPr lang="en-US" sz="1100">
              <a:solidFill>
                <a:schemeClr val="bg1"/>
              </a:solidFill>
            </a:endParaRPr>
          </a:p>
        </p:txBody>
      </p:sp>
      <p:grpSp>
        <p:nvGrpSpPr>
          <p:cNvPr id="3" name="Group 21"/>
          <p:cNvGrpSpPr>
            <a:grpSpLocks/>
          </p:cNvGrpSpPr>
          <p:nvPr/>
        </p:nvGrpSpPr>
        <p:grpSpPr bwMode="auto">
          <a:xfrm>
            <a:off x="4716463" y="1124744"/>
            <a:ext cx="3984625" cy="3575050"/>
            <a:chOff x="340" y="816"/>
            <a:chExt cx="2588" cy="2252"/>
          </a:xfrm>
        </p:grpSpPr>
        <p:graphicFrame>
          <p:nvGraphicFramePr>
            <p:cNvPr id="23" name="Diagram 22"/>
            <p:cNvGraphicFramePr/>
            <p:nvPr/>
          </p:nvGraphicFramePr>
          <p:xfrm>
            <a:off x="340" y="982"/>
            <a:ext cx="2585" cy="208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3323" name="Rectangle 23"/>
            <p:cNvSpPr>
              <a:spLocks noChangeArrowheads="1"/>
            </p:cNvSpPr>
            <p:nvPr/>
          </p:nvSpPr>
          <p:spPr bwMode="auto">
            <a:xfrm>
              <a:off x="384" y="816"/>
              <a:ext cx="2544" cy="192"/>
            </a:xfrm>
            <a:prstGeom prst="rect">
              <a:avLst/>
            </a:prstGeom>
            <a:solidFill>
              <a:srgbClr val="FFEBF2"/>
            </a:solidFill>
            <a:ln w="9525" cap="rnd">
              <a:solidFill>
                <a:schemeClr val="folHlink"/>
              </a:solidFill>
              <a:prstDash val="sysDot"/>
              <a:miter lim="800000"/>
              <a:headEnd/>
              <a:tailEnd/>
            </a:ln>
          </p:spPr>
          <p:txBody>
            <a:bodyPr lIns="91430" tIns="45716" rIns="91430" bIns="45716" anchor="ctr"/>
            <a:lstStyle/>
            <a:p>
              <a:pPr>
                <a:spcBef>
                  <a:spcPct val="50000"/>
                </a:spcBef>
              </a:pPr>
              <a:r>
                <a:rPr lang="pt-PT" sz="1200">
                  <a:solidFill>
                    <a:schemeClr val="accent1"/>
                  </a:solidFill>
                  <a:latin typeface="Trebuchet MS" pitchFamily="34" charset="0"/>
                </a:rPr>
                <a:t>O que é </a:t>
              </a:r>
              <a:r>
                <a:rPr lang="pt-PT" sz="1200" u="sng">
                  <a:solidFill>
                    <a:schemeClr val="accent1"/>
                  </a:solidFill>
                  <a:latin typeface="Trebuchet MS" pitchFamily="34" charset="0"/>
                </a:rPr>
                <a:t>não</a:t>
              </a:r>
              <a:r>
                <a:rPr lang="pt-PT" sz="1200">
                  <a:solidFill>
                    <a:schemeClr val="accent1"/>
                  </a:solidFill>
                  <a:latin typeface="Trebuchet MS" pitchFamily="34" charset="0"/>
                </a:rPr>
                <a:t> é o Rating de Crédito</a:t>
              </a:r>
              <a:endParaRPr lang="en-GB" sz="1200">
                <a:solidFill>
                  <a:schemeClr val="accent1"/>
                </a:solidFill>
                <a:latin typeface="Trebuchet MS" pitchFamily="34" charset="0"/>
              </a:endParaRPr>
            </a:p>
          </p:txBody>
        </p:sp>
      </p:grpSp>
      <p:sp>
        <p:nvSpPr>
          <p:cNvPr id="15" name="TextBox 14"/>
          <p:cNvSpPr txBox="1"/>
          <p:nvPr/>
        </p:nvSpPr>
        <p:spPr>
          <a:xfrm>
            <a:off x="4716016" y="4221088"/>
            <a:ext cx="3960440" cy="538609"/>
          </a:xfrm>
          <a:prstGeom prst="rect">
            <a:avLst/>
          </a:prstGeom>
          <a:noFill/>
        </p:spPr>
        <p:txBody>
          <a:bodyPr wrap="square" rtlCol="0">
            <a:spAutoFit/>
          </a:bodyPr>
          <a:lstStyle/>
          <a:p>
            <a:r>
              <a:rPr lang="pt-PT" sz="800" b="1" dirty="0" smtClean="0">
                <a:solidFill>
                  <a:srgbClr val="FF0000"/>
                </a:solidFill>
              </a:rPr>
              <a:t>*</a:t>
            </a:r>
            <a:r>
              <a:rPr lang="pt-PT" sz="700" dirty="0" smtClean="0"/>
              <a:t> embora servindo, indirectamente, para ajudar os accionistas e demais stakeholders a formar um juízo sobre o risco da empresa em que vão investir e na descoberta dos prémios de risco a exigir e custo do capital cosiderando a teória do mercado eficiência e do princípio da irrelevância da estrutura de capital.</a:t>
            </a:r>
            <a:endParaRPr lang="en-US" sz="7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ppt_w</p:attrName>
                                        </p:attrNameLst>
                                      </p:cBhvr>
                                      <p:tavLst>
                                        <p:tav tm="0">
                                          <p:val>
                                            <p:fltVal val="0"/>
                                          </p:val>
                                        </p:tav>
                                        <p:tav tm="100000">
                                          <p:val>
                                            <p:strVal val="#ppt_w"/>
                                          </p:val>
                                        </p:tav>
                                      </p:tavLst>
                                    </p:anim>
                                    <p:anim calcmode="lin" valueType="num">
                                      <p:cBhvr>
                                        <p:cTn id="20" dur="500" fill="hold"/>
                                        <p:tgtEl>
                                          <p:spTgt spid="1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autoUpdateAnimBg="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4339" name="Text Box 25"/>
          <p:cNvSpPr txBox="1">
            <a:spLocks noChangeArrowheads="1"/>
          </p:cNvSpPr>
          <p:nvPr/>
        </p:nvSpPr>
        <p:spPr bwMode="auto">
          <a:xfrm>
            <a:off x="468313" y="333375"/>
            <a:ext cx="8280400"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a:latin typeface="Trebuchet MS" pitchFamily="34" charset="0"/>
              </a:rPr>
              <a:t>1. Introdução ao Rating de Crédito</a:t>
            </a:r>
            <a:endParaRPr lang="en-GB">
              <a:latin typeface="Trebuchet MS" pitchFamily="34" charset="0"/>
            </a:endParaRPr>
          </a:p>
        </p:txBody>
      </p:sp>
      <p:sp>
        <p:nvSpPr>
          <p:cNvPr id="33" name="TextBox 32"/>
          <p:cNvSpPr txBox="1">
            <a:spLocks noChangeArrowheads="1"/>
          </p:cNvSpPr>
          <p:nvPr/>
        </p:nvSpPr>
        <p:spPr bwMode="auto">
          <a:xfrm>
            <a:off x="755650" y="4724400"/>
            <a:ext cx="7704138" cy="923925"/>
          </a:xfrm>
          <a:prstGeom prst="rect">
            <a:avLst/>
          </a:prstGeom>
          <a:solidFill>
            <a:srgbClr val="00959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pt-PT" dirty="0">
                <a:solidFill>
                  <a:schemeClr val="bg1"/>
                </a:solidFill>
              </a:rPr>
              <a:t>As Agências de Rating fornecem informação superior (mas facilmente </a:t>
            </a:r>
            <a:r>
              <a:rPr lang="pt-PT" dirty="0" smtClean="0">
                <a:solidFill>
                  <a:schemeClr val="bg1"/>
                </a:solidFill>
              </a:rPr>
              <a:t>assimilável</a:t>
            </a:r>
            <a:r>
              <a:rPr lang="pt-PT" dirty="0">
                <a:solidFill>
                  <a:schemeClr val="bg1"/>
                </a:solidFill>
              </a:rPr>
              <a:t>) e a baixo custo permitindo uma melhor adequação ao risco, retorno e </a:t>
            </a:r>
            <a:r>
              <a:rPr lang="pt-PT" dirty="0" err="1">
                <a:solidFill>
                  <a:schemeClr val="bg1"/>
                </a:solidFill>
              </a:rPr>
              <a:t>trade</a:t>
            </a:r>
            <a:r>
              <a:rPr lang="pt-PT" dirty="0">
                <a:solidFill>
                  <a:schemeClr val="bg1"/>
                </a:solidFill>
              </a:rPr>
              <a:t> </a:t>
            </a:r>
            <a:r>
              <a:rPr lang="pt-PT" dirty="0" err="1">
                <a:solidFill>
                  <a:schemeClr val="bg1"/>
                </a:solidFill>
              </a:rPr>
              <a:t>off</a:t>
            </a:r>
            <a:r>
              <a:rPr lang="pt-PT" dirty="0">
                <a:solidFill>
                  <a:schemeClr val="bg1"/>
                </a:solidFill>
              </a:rPr>
              <a:t> relativamente ao risco de uma entidade ou instrumento.</a:t>
            </a:r>
            <a:endParaRPr lang="en-US" dirty="0">
              <a:solidFill>
                <a:schemeClr val="bg1"/>
              </a:solidFill>
            </a:endParaRPr>
          </a:p>
        </p:txBody>
      </p:sp>
      <p:sp>
        <p:nvSpPr>
          <p:cNvPr id="14341" name="TextBox 38"/>
          <p:cNvSpPr txBox="1">
            <a:spLocks noChangeArrowheads="1"/>
          </p:cNvSpPr>
          <p:nvPr/>
        </p:nvSpPr>
        <p:spPr bwMode="auto">
          <a:xfrm>
            <a:off x="4500563" y="3500438"/>
            <a:ext cx="1008062"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PT" sz="1200">
                <a:solidFill>
                  <a:schemeClr val="bg1"/>
                </a:solidFill>
              </a:rPr>
              <a:t>Maior taxa de juro</a:t>
            </a:r>
            <a:endParaRPr lang="en-US" sz="1200">
              <a:solidFill>
                <a:schemeClr val="bg1"/>
              </a:solidFill>
            </a:endParaRPr>
          </a:p>
        </p:txBody>
      </p:sp>
      <p:sp>
        <p:nvSpPr>
          <p:cNvPr id="14342" name="Rectangle 40"/>
          <p:cNvSpPr>
            <a:spLocks noChangeArrowheads="1"/>
          </p:cNvSpPr>
          <p:nvPr/>
        </p:nvSpPr>
        <p:spPr bwMode="auto">
          <a:xfrm>
            <a:off x="468313" y="620713"/>
            <a:ext cx="2703512"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a:latin typeface="Trebuchet MS" pitchFamily="34" charset="0"/>
              </a:rPr>
              <a:t>Funções das agências de Rating</a:t>
            </a:r>
            <a:endParaRPr lang="en-GB" sz="1400">
              <a:latin typeface="Trebuchet MS" pitchFamily="34" charset="0"/>
            </a:endParaRPr>
          </a:p>
        </p:txBody>
      </p:sp>
      <p:graphicFrame>
        <p:nvGraphicFramePr>
          <p:cNvPr id="13" name="Diagram 12"/>
          <p:cNvGraphicFramePr/>
          <p:nvPr>
            <p:extLst>
              <p:ext uri="{D42A27DB-BD31-4B8C-83A1-F6EECF244321}">
                <p14:modId xmlns:p14="http://schemas.microsoft.com/office/powerpoint/2010/main" xmlns="" val="660884272"/>
              </p:ext>
            </p:extLst>
          </p:nvPr>
        </p:nvGraphicFramePr>
        <p:xfrm>
          <a:off x="755576" y="1397000"/>
          <a:ext cx="7704856" cy="31121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5363" name="Text Box 25"/>
          <p:cNvSpPr txBox="1">
            <a:spLocks noChangeArrowheads="1"/>
          </p:cNvSpPr>
          <p:nvPr/>
        </p:nvSpPr>
        <p:spPr bwMode="auto">
          <a:xfrm>
            <a:off x="468313" y="333375"/>
            <a:ext cx="8280400"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a:latin typeface="Trebuchet MS" pitchFamily="34" charset="0"/>
              </a:rPr>
              <a:t>1. Introdução ao Rating de Crédito</a:t>
            </a:r>
            <a:endParaRPr lang="en-GB">
              <a:latin typeface="Trebuchet MS" pitchFamily="34" charset="0"/>
            </a:endParaRPr>
          </a:p>
        </p:txBody>
      </p:sp>
      <p:sp>
        <p:nvSpPr>
          <p:cNvPr id="15364" name="TextBox 38"/>
          <p:cNvSpPr txBox="1">
            <a:spLocks noChangeArrowheads="1"/>
          </p:cNvSpPr>
          <p:nvPr/>
        </p:nvSpPr>
        <p:spPr bwMode="auto">
          <a:xfrm>
            <a:off x="4500563" y="3500438"/>
            <a:ext cx="1008062"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PT" sz="1200">
                <a:solidFill>
                  <a:schemeClr val="bg1"/>
                </a:solidFill>
              </a:rPr>
              <a:t>Maior taxa de juro</a:t>
            </a:r>
            <a:endParaRPr lang="en-US" sz="1200">
              <a:solidFill>
                <a:schemeClr val="bg1"/>
              </a:solidFill>
            </a:endParaRPr>
          </a:p>
        </p:txBody>
      </p:sp>
      <p:sp>
        <p:nvSpPr>
          <p:cNvPr id="15365" name="Rectangle 40"/>
          <p:cNvSpPr>
            <a:spLocks noChangeArrowheads="1"/>
          </p:cNvSpPr>
          <p:nvPr/>
        </p:nvSpPr>
        <p:spPr bwMode="auto">
          <a:xfrm>
            <a:off x="468313" y="620713"/>
            <a:ext cx="2714625"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a:latin typeface="Trebuchet MS" pitchFamily="34" charset="0"/>
              </a:rPr>
              <a:t>Beneficios do Rating de Crédito</a:t>
            </a:r>
            <a:endParaRPr lang="en-GB" sz="1400">
              <a:latin typeface="Trebuchet MS" pitchFamily="34" charset="0"/>
            </a:endParaRPr>
          </a:p>
        </p:txBody>
      </p:sp>
      <p:graphicFrame>
        <p:nvGraphicFramePr>
          <p:cNvPr id="8" name="Diagram 7"/>
          <p:cNvGraphicFramePr/>
          <p:nvPr>
            <p:extLst>
              <p:ext uri="{D42A27DB-BD31-4B8C-83A1-F6EECF244321}">
                <p14:modId xmlns:p14="http://schemas.microsoft.com/office/powerpoint/2010/main" xmlns="" val="3761782696"/>
              </p:ext>
            </p:extLst>
          </p:nvPr>
        </p:nvGraphicFramePr>
        <p:xfrm>
          <a:off x="611560" y="260648"/>
          <a:ext cx="7992888" cy="6192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8">
                                            <p:graphicEl>
                                              <a:dgm id="{86CE0100-BEFC-4D38-863B-56DC53DBA250}"/>
                                            </p:graphicEl>
                                          </p:spTgt>
                                        </p:tgtEl>
                                        <p:attrNameLst>
                                          <p:attrName>style.visibility</p:attrName>
                                        </p:attrNameLst>
                                      </p:cBhvr>
                                      <p:to>
                                        <p:strVal val="visible"/>
                                      </p:to>
                                    </p:set>
                                    <p:anim calcmode="lin" valueType="num">
                                      <p:cBhvr>
                                        <p:cTn id="7" dur="1000" fill="hold"/>
                                        <p:tgtEl>
                                          <p:spTgt spid="8">
                                            <p:graphicEl>
                                              <a:dgm id="{86CE0100-BEFC-4D38-863B-56DC53DBA250}"/>
                                            </p:graphicEl>
                                          </p:spTgt>
                                        </p:tgtEl>
                                        <p:attrNameLst>
                                          <p:attrName>ppt_x</p:attrName>
                                        </p:attrNameLst>
                                      </p:cBhvr>
                                      <p:tavLst>
                                        <p:tav tm="0">
                                          <p:val>
                                            <p:strVal val="#ppt_x-.2"/>
                                          </p:val>
                                        </p:tav>
                                        <p:tav tm="100000">
                                          <p:val>
                                            <p:strVal val="#ppt_x"/>
                                          </p:val>
                                        </p:tav>
                                      </p:tavLst>
                                    </p:anim>
                                    <p:anim calcmode="lin" valueType="num">
                                      <p:cBhvr>
                                        <p:cTn id="8" dur="1000" fill="hold"/>
                                        <p:tgtEl>
                                          <p:spTgt spid="8">
                                            <p:graphicEl>
                                              <a:dgm id="{86CE0100-BEFC-4D38-863B-56DC53DBA250}"/>
                                            </p:graphic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8">
                                            <p:graphicEl>
                                              <a:dgm id="{86CE0100-BEFC-4D38-863B-56DC53DBA250}"/>
                                            </p:graphicEl>
                                          </p:spTgt>
                                        </p:tgtEl>
                                      </p:cBhvr>
                                    </p:animEffect>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8">
                                            <p:graphicEl>
                                              <a:dgm id="{397105D3-B349-47DC-B6D8-DD4D9730383B}"/>
                                            </p:graphicEl>
                                          </p:spTgt>
                                        </p:tgtEl>
                                        <p:attrNameLst>
                                          <p:attrName>style.visibility</p:attrName>
                                        </p:attrNameLst>
                                      </p:cBhvr>
                                      <p:to>
                                        <p:strVal val="visible"/>
                                      </p:to>
                                    </p:set>
                                    <p:animEffect transition="in" filter="fade">
                                      <p:cBhvr>
                                        <p:cTn id="13" dur="1000"/>
                                        <p:tgtEl>
                                          <p:spTgt spid="8">
                                            <p:graphicEl>
                                              <a:dgm id="{397105D3-B349-47DC-B6D8-DD4D9730383B}"/>
                                            </p:graphicEl>
                                          </p:spTgt>
                                        </p:tgtEl>
                                      </p:cBhvr>
                                    </p:animEffect>
                                    <p:anim calcmode="lin" valueType="num">
                                      <p:cBhvr>
                                        <p:cTn id="14" dur="1000" fill="hold"/>
                                        <p:tgtEl>
                                          <p:spTgt spid="8">
                                            <p:graphicEl>
                                              <a:dgm id="{397105D3-B349-47DC-B6D8-DD4D9730383B}"/>
                                            </p:graphicEl>
                                          </p:spTgt>
                                        </p:tgtEl>
                                        <p:attrNameLst>
                                          <p:attrName>ppt_x</p:attrName>
                                        </p:attrNameLst>
                                      </p:cBhvr>
                                      <p:tavLst>
                                        <p:tav tm="0">
                                          <p:val>
                                            <p:strVal val="#ppt_x"/>
                                          </p:val>
                                        </p:tav>
                                        <p:tav tm="100000">
                                          <p:val>
                                            <p:strVal val="#ppt_x"/>
                                          </p:val>
                                        </p:tav>
                                      </p:tavLst>
                                    </p:anim>
                                    <p:anim calcmode="lin" valueType="num">
                                      <p:cBhvr>
                                        <p:cTn id="15" dur="1000" fill="hold"/>
                                        <p:tgtEl>
                                          <p:spTgt spid="8">
                                            <p:graphicEl>
                                              <a:dgm id="{397105D3-B349-47DC-B6D8-DD4D9730383B}"/>
                                            </p:graphic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9" presetClass="entr" presetSubtype="0" fill="hold" grpId="0" nodeType="clickEffect">
                                  <p:stCondLst>
                                    <p:cond delay="0"/>
                                  </p:stCondLst>
                                  <p:childTnLst>
                                    <p:set>
                                      <p:cBhvr>
                                        <p:cTn id="19" dur="1" fill="hold">
                                          <p:stCondLst>
                                            <p:cond delay="0"/>
                                          </p:stCondLst>
                                        </p:cTn>
                                        <p:tgtEl>
                                          <p:spTgt spid="8">
                                            <p:graphicEl>
                                              <a:dgm id="{B9B1D6AC-10BD-40CB-8C15-076BD2152533}"/>
                                            </p:graphicEl>
                                          </p:spTgt>
                                        </p:tgtEl>
                                        <p:attrNameLst>
                                          <p:attrName>style.visibility</p:attrName>
                                        </p:attrNameLst>
                                      </p:cBhvr>
                                      <p:to>
                                        <p:strVal val="visible"/>
                                      </p:to>
                                    </p:set>
                                    <p:anim calcmode="lin" valueType="num">
                                      <p:cBhvr>
                                        <p:cTn id="20" dur="1000" fill="hold"/>
                                        <p:tgtEl>
                                          <p:spTgt spid="8">
                                            <p:graphicEl>
                                              <a:dgm id="{B9B1D6AC-10BD-40CB-8C15-076BD2152533}"/>
                                            </p:graphicEl>
                                          </p:spTgt>
                                        </p:tgtEl>
                                        <p:attrNameLst>
                                          <p:attrName>ppt_x</p:attrName>
                                        </p:attrNameLst>
                                      </p:cBhvr>
                                      <p:tavLst>
                                        <p:tav tm="0">
                                          <p:val>
                                            <p:strVal val="#ppt_x-.2"/>
                                          </p:val>
                                        </p:tav>
                                        <p:tav tm="100000">
                                          <p:val>
                                            <p:strVal val="#ppt_x"/>
                                          </p:val>
                                        </p:tav>
                                      </p:tavLst>
                                    </p:anim>
                                    <p:anim calcmode="lin" valueType="num">
                                      <p:cBhvr>
                                        <p:cTn id="21" dur="1000" fill="hold"/>
                                        <p:tgtEl>
                                          <p:spTgt spid="8">
                                            <p:graphicEl>
                                              <a:dgm id="{B9B1D6AC-10BD-40CB-8C15-076BD2152533}"/>
                                            </p:graphicEl>
                                          </p:spTgt>
                                        </p:tgtEl>
                                        <p:attrNameLst>
                                          <p:attrName>ppt_y</p:attrName>
                                        </p:attrNameLst>
                                      </p:cBhvr>
                                      <p:tavLst>
                                        <p:tav tm="0">
                                          <p:val>
                                            <p:strVal val="#ppt_y"/>
                                          </p:val>
                                        </p:tav>
                                        <p:tav tm="100000">
                                          <p:val>
                                            <p:strVal val="#ppt_y"/>
                                          </p:val>
                                        </p:tav>
                                      </p:tavLst>
                                    </p:anim>
                                    <p:animEffect transition="in" filter="wipe(right)" prLst="gradientSize: 0.1">
                                      <p:cBhvr>
                                        <p:cTn id="22" dur="1000"/>
                                        <p:tgtEl>
                                          <p:spTgt spid="8">
                                            <p:graphicEl>
                                              <a:dgm id="{B9B1D6AC-10BD-40CB-8C15-076BD2152533}"/>
                                            </p:graphicEl>
                                          </p:spTgt>
                                        </p:tgtEl>
                                      </p:cBhvr>
                                    </p:animEffect>
                                  </p:childTnLst>
                                </p:cTn>
                              </p:par>
                            </p:childTnLst>
                          </p:cTn>
                        </p:par>
                        <p:par>
                          <p:cTn id="23" fill="hold">
                            <p:stCondLst>
                              <p:cond delay="1000"/>
                            </p:stCondLst>
                            <p:childTnLst>
                              <p:par>
                                <p:cTn id="24" presetID="42" presetClass="entr" presetSubtype="0" fill="hold" grpId="0" nodeType="afterEffect">
                                  <p:stCondLst>
                                    <p:cond delay="0"/>
                                  </p:stCondLst>
                                  <p:childTnLst>
                                    <p:set>
                                      <p:cBhvr>
                                        <p:cTn id="25" dur="1" fill="hold">
                                          <p:stCondLst>
                                            <p:cond delay="0"/>
                                          </p:stCondLst>
                                        </p:cTn>
                                        <p:tgtEl>
                                          <p:spTgt spid="8">
                                            <p:graphicEl>
                                              <a:dgm id="{F435774F-9DD5-4C3D-8202-A3550B95C07B}"/>
                                            </p:graphicEl>
                                          </p:spTgt>
                                        </p:tgtEl>
                                        <p:attrNameLst>
                                          <p:attrName>style.visibility</p:attrName>
                                        </p:attrNameLst>
                                      </p:cBhvr>
                                      <p:to>
                                        <p:strVal val="visible"/>
                                      </p:to>
                                    </p:set>
                                    <p:animEffect transition="in" filter="fade">
                                      <p:cBhvr>
                                        <p:cTn id="26" dur="1000"/>
                                        <p:tgtEl>
                                          <p:spTgt spid="8">
                                            <p:graphicEl>
                                              <a:dgm id="{F435774F-9DD5-4C3D-8202-A3550B95C07B}"/>
                                            </p:graphicEl>
                                          </p:spTgt>
                                        </p:tgtEl>
                                      </p:cBhvr>
                                    </p:animEffect>
                                    <p:anim calcmode="lin" valueType="num">
                                      <p:cBhvr>
                                        <p:cTn id="27" dur="1000" fill="hold"/>
                                        <p:tgtEl>
                                          <p:spTgt spid="8">
                                            <p:graphicEl>
                                              <a:dgm id="{F435774F-9DD5-4C3D-8202-A3550B95C07B}"/>
                                            </p:graphicEl>
                                          </p:spTgt>
                                        </p:tgtEl>
                                        <p:attrNameLst>
                                          <p:attrName>ppt_x</p:attrName>
                                        </p:attrNameLst>
                                      </p:cBhvr>
                                      <p:tavLst>
                                        <p:tav tm="0">
                                          <p:val>
                                            <p:strVal val="#ppt_x"/>
                                          </p:val>
                                        </p:tav>
                                        <p:tav tm="100000">
                                          <p:val>
                                            <p:strVal val="#ppt_x"/>
                                          </p:val>
                                        </p:tav>
                                      </p:tavLst>
                                    </p:anim>
                                    <p:anim calcmode="lin" valueType="num">
                                      <p:cBhvr>
                                        <p:cTn id="28" dur="1000" fill="hold"/>
                                        <p:tgtEl>
                                          <p:spTgt spid="8">
                                            <p:graphicEl>
                                              <a:dgm id="{F435774F-9DD5-4C3D-8202-A3550B95C07B}"/>
                                            </p:graphic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9" presetClass="entr" presetSubtype="0" fill="hold" grpId="0" nodeType="clickEffect">
                                  <p:stCondLst>
                                    <p:cond delay="0"/>
                                  </p:stCondLst>
                                  <p:childTnLst>
                                    <p:set>
                                      <p:cBhvr>
                                        <p:cTn id="32" dur="1" fill="hold">
                                          <p:stCondLst>
                                            <p:cond delay="0"/>
                                          </p:stCondLst>
                                        </p:cTn>
                                        <p:tgtEl>
                                          <p:spTgt spid="8">
                                            <p:graphicEl>
                                              <a:dgm id="{19EBF30A-5FCB-490E-B22B-582A95F0D8F0}"/>
                                            </p:graphicEl>
                                          </p:spTgt>
                                        </p:tgtEl>
                                        <p:attrNameLst>
                                          <p:attrName>style.visibility</p:attrName>
                                        </p:attrNameLst>
                                      </p:cBhvr>
                                      <p:to>
                                        <p:strVal val="visible"/>
                                      </p:to>
                                    </p:set>
                                    <p:anim calcmode="lin" valueType="num">
                                      <p:cBhvr>
                                        <p:cTn id="33" dur="1000" fill="hold"/>
                                        <p:tgtEl>
                                          <p:spTgt spid="8">
                                            <p:graphicEl>
                                              <a:dgm id="{19EBF30A-5FCB-490E-B22B-582A95F0D8F0}"/>
                                            </p:graphicEl>
                                          </p:spTgt>
                                        </p:tgtEl>
                                        <p:attrNameLst>
                                          <p:attrName>ppt_x</p:attrName>
                                        </p:attrNameLst>
                                      </p:cBhvr>
                                      <p:tavLst>
                                        <p:tav tm="0">
                                          <p:val>
                                            <p:strVal val="#ppt_x-.2"/>
                                          </p:val>
                                        </p:tav>
                                        <p:tav tm="100000">
                                          <p:val>
                                            <p:strVal val="#ppt_x"/>
                                          </p:val>
                                        </p:tav>
                                      </p:tavLst>
                                    </p:anim>
                                    <p:anim calcmode="lin" valueType="num">
                                      <p:cBhvr>
                                        <p:cTn id="34" dur="1000" fill="hold"/>
                                        <p:tgtEl>
                                          <p:spTgt spid="8">
                                            <p:graphicEl>
                                              <a:dgm id="{19EBF30A-5FCB-490E-B22B-582A95F0D8F0}"/>
                                            </p:graphicEl>
                                          </p:spTgt>
                                        </p:tgtEl>
                                        <p:attrNameLst>
                                          <p:attrName>ppt_y</p:attrName>
                                        </p:attrNameLst>
                                      </p:cBhvr>
                                      <p:tavLst>
                                        <p:tav tm="0">
                                          <p:val>
                                            <p:strVal val="#ppt_y"/>
                                          </p:val>
                                        </p:tav>
                                        <p:tav tm="100000">
                                          <p:val>
                                            <p:strVal val="#ppt_y"/>
                                          </p:val>
                                        </p:tav>
                                      </p:tavLst>
                                    </p:anim>
                                    <p:animEffect transition="in" filter="wipe(right)" prLst="gradientSize: 0.1">
                                      <p:cBhvr>
                                        <p:cTn id="35" dur="1000"/>
                                        <p:tgtEl>
                                          <p:spTgt spid="8">
                                            <p:graphicEl>
                                              <a:dgm id="{19EBF30A-5FCB-490E-B22B-582A95F0D8F0}"/>
                                            </p:graphicEl>
                                          </p:spTgt>
                                        </p:tgtEl>
                                      </p:cBhvr>
                                    </p:animEffect>
                                  </p:childTnLst>
                                </p:cTn>
                              </p:par>
                            </p:childTnLst>
                          </p:cTn>
                        </p:par>
                        <p:par>
                          <p:cTn id="36" fill="hold">
                            <p:stCondLst>
                              <p:cond delay="1000"/>
                            </p:stCondLst>
                            <p:childTnLst>
                              <p:par>
                                <p:cTn id="37" presetID="42" presetClass="entr" presetSubtype="0" fill="hold" grpId="0" nodeType="afterEffect">
                                  <p:stCondLst>
                                    <p:cond delay="0"/>
                                  </p:stCondLst>
                                  <p:childTnLst>
                                    <p:set>
                                      <p:cBhvr>
                                        <p:cTn id="38" dur="1" fill="hold">
                                          <p:stCondLst>
                                            <p:cond delay="0"/>
                                          </p:stCondLst>
                                        </p:cTn>
                                        <p:tgtEl>
                                          <p:spTgt spid="8">
                                            <p:graphicEl>
                                              <a:dgm id="{16B2B122-55D5-4FF0-81AE-B7BC23BCC8CF}"/>
                                            </p:graphicEl>
                                          </p:spTgt>
                                        </p:tgtEl>
                                        <p:attrNameLst>
                                          <p:attrName>style.visibility</p:attrName>
                                        </p:attrNameLst>
                                      </p:cBhvr>
                                      <p:to>
                                        <p:strVal val="visible"/>
                                      </p:to>
                                    </p:set>
                                    <p:animEffect transition="in" filter="fade">
                                      <p:cBhvr>
                                        <p:cTn id="39" dur="1000"/>
                                        <p:tgtEl>
                                          <p:spTgt spid="8">
                                            <p:graphicEl>
                                              <a:dgm id="{16B2B122-55D5-4FF0-81AE-B7BC23BCC8CF}"/>
                                            </p:graphicEl>
                                          </p:spTgt>
                                        </p:tgtEl>
                                      </p:cBhvr>
                                    </p:animEffect>
                                    <p:anim calcmode="lin" valueType="num">
                                      <p:cBhvr>
                                        <p:cTn id="40" dur="1000" fill="hold"/>
                                        <p:tgtEl>
                                          <p:spTgt spid="8">
                                            <p:graphicEl>
                                              <a:dgm id="{16B2B122-55D5-4FF0-81AE-B7BC23BCC8CF}"/>
                                            </p:graphicEl>
                                          </p:spTgt>
                                        </p:tgtEl>
                                        <p:attrNameLst>
                                          <p:attrName>ppt_x</p:attrName>
                                        </p:attrNameLst>
                                      </p:cBhvr>
                                      <p:tavLst>
                                        <p:tav tm="0">
                                          <p:val>
                                            <p:strVal val="#ppt_x"/>
                                          </p:val>
                                        </p:tav>
                                        <p:tav tm="100000">
                                          <p:val>
                                            <p:strVal val="#ppt_x"/>
                                          </p:val>
                                        </p:tav>
                                      </p:tavLst>
                                    </p:anim>
                                    <p:anim calcmode="lin" valueType="num">
                                      <p:cBhvr>
                                        <p:cTn id="41" dur="1000" fill="hold"/>
                                        <p:tgtEl>
                                          <p:spTgt spid="8">
                                            <p:graphicEl>
                                              <a:dgm id="{16B2B122-55D5-4FF0-81AE-B7BC23BCC8CF}"/>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
          <p:cNvGrpSpPr>
            <a:grpSpLocks/>
          </p:cNvGrpSpPr>
          <p:nvPr/>
        </p:nvGrpSpPr>
        <p:grpSpPr bwMode="auto">
          <a:xfrm>
            <a:off x="1979613" y="1577950"/>
            <a:ext cx="5562600" cy="609600"/>
            <a:chOff x="672" y="720"/>
            <a:chExt cx="3504" cy="384"/>
          </a:xfrm>
        </p:grpSpPr>
        <p:sp>
          <p:nvSpPr>
            <p:cNvPr id="8214" name="Rectangle 3"/>
            <p:cNvSpPr>
              <a:spLocks noChangeArrowheads="1"/>
            </p:cNvSpPr>
            <p:nvPr/>
          </p:nvSpPr>
          <p:spPr bwMode="auto">
            <a:xfrm>
              <a:off x="672" y="720"/>
              <a:ext cx="96" cy="384"/>
            </a:xfrm>
            <a:prstGeom prst="rect">
              <a:avLst/>
            </a:prstGeom>
            <a:solidFill>
              <a:schemeClr val="bg1">
                <a:lumMod val="75000"/>
              </a:schemeClr>
            </a:solidFill>
            <a:ln w="9525">
              <a:solidFill>
                <a:srgbClr val="008582"/>
              </a:solidFill>
              <a:miter lim="800000"/>
              <a:headEnd/>
              <a:tailEnd/>
            </a:ln>
          </p:spPr>
          <p:txBody>
            <a:bodyPr wrap="none" lIns="91430" tIns="45716" rIns="91430" bIns="45716" anchor="ctr">
              <a:spAutoFit/>
            </a:bodyPr>
            <a:lstStyle/>
            <a:p>
              <a:pPr algn="ctr">
                <a:spcBef>
                  <a:spcPct val="50000"/>
                </a:spcBef>
              </a:pPr>
              <a:endParaRPr lang="en-US" sz="1200" i="1">
                <a:solidFill>
                  <a:schemeClr val="bg1"/>
                </a:solidFill>
                <a:latin typeface="Candara" pitchFamily="34" charset="0"/>
              </a:endParaRPr>
            </a:p>
          </p:txBody>
        </p:sp>
        <p:sp>
          <p:nvSpPr>
            <p:cNvPr id="8215" name="Rectangle 6"/>
            <p:cNvSpPr>
              <a:spLocks noChangeArrowheads="1"/>
            </p:cNvSpPr>
            <p:nvPr/>
          </p:nvSpPr>
          <p:spPr bwMode="auto">
            <a:xfrm>
              <a:off x="816" y="720"/>
              <a:ext cx="3360" cy="384"/>
            </a:xfrm>
            <a:prstGeom prst="rect">
              <a:avLst/>
            </a:prstGeom>
            <a:solidFill>
              <a:srgbClr val="FFEBF2"/>
            </a:solidFill>
            <a:ln w="9525">
              <a:solidFill>
                <a:srgbClr val="008582"/>
              </a:solidFill>
              <a:miter lim="800000"/>
              <a:headEnd/>
              <a:tailEnd/>
            </a:ln>
          </p:spPr>
          <p:txBody>
            <a:bodyPr lIns="91430" tIns="45716" rIns="91430" bIns="45716" anchor="ctr"/>
            <a:lstStyle/>
            <a:p>
              <a:pPr>
                <a:spcBef>
                  <a:spcPct val="50000"/>
                </a:spcBef>
              </a:pPr>
              <a:r>
                <a:rPr lang="pt-PT" sz="1400">
                  <a:latin typeface="Trebuchet MS" pitchFamily="34" charset="0"/>
                </a:rPr>
                <a:t>1. Introdução ao Rating de Crédito</a:t>
              </a:r>
              <a:endParaRPr lang="en-GB" sz="1400">
                <a:latin typeface="Trebuchet MS" pitchFamily="34" charset="0"/>
              </a:endParaRPr>
            </a:p>
          </p:txBody>
        </p:sp>
      </p:grpSp>
      <p:pic>
        <p:nvPicPr>
          <p:cNvPr id="8195"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196" name="Text Box 25"/>
          <p:cNvSpPr txBox="1">
            <a:spLocks noChangeArrowheads="1"/>
          </p:cNvSpPr>
          <p:nvPr/>
        </p:nvSpPr>
        <p:spPr bwMode="auto">
          <a:xfrm>
            <a:off x="468313" y="333375"/>
            <a:ext cx="3352800" cy="3667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a:latin typeface="Trebuchet MS" pitchFamily="34" charset="0"/>
              </a:rPr>
              <a:t>Agenda</a:t>
            </a:r>
            <a:endParaRPr lang="en-GB">
              <a:latin typeface="Trebuchet MS" pitchFamily="34" charset="0"/>
            </a:endParaRPr>
          </a:p>
        </p:txBody>
      </p:sp>
      <p:grpSp>
        <p:nvGrpSpPr>
          <p:cNvPr id="3" name="Group 24"/>
          <p:cNvGrpSpPr>
            <a:grpSpLocks/>
          </p:cNvGrpSpPr>
          <p:nvPr/>
        </p:nvGrpSpPr>
        <p:grpSpPr bwMode="auto">
          <a:xfrm>
            <a:off x="2195513" y="2298675"/>
            <a:ext cx="4876800" cy="1058863"/>
            <a:chOff x="0" y="1700808"/>
            <a:chExt cx="4876800" cy="1059160"/>
          </a:xfrm>
        </p:grpSpPr>
        <p:sp>
          <p:nvSpPr>
            <p:cNvPr id="8211" name="Rectangle 11"/>
            <p:cNvSpPr>
              <a:spLocks noChangeArrowheads="1"/>
            </p:cNvSpPr>
            <p:nvPr/>
          </p:nvSpPr>
          <p:spPr bwMode="auto">
            <a:xfrm>
              <a:off x="0" y="1700808"/>
              <a:ext cx="4876800" cy="304800"/>
            </a:xfrm>
            <a:prstGeom prst="rect">
              <a:avLst/>
            </a:prstGeom>
            <a:solidFill>
              <a:schemeClr val="bg1"/>
            </a:solidFill>
            <a:ln w="9525">
              <a:solidFill>
                <a:srgbClr val="008582"/>
              </a:solidFill>
              <a:miter lim="800000"/>
              <a:headEnd/>
              <a:tailEnd/>
            </a:ln>
          </p:spPr>
          <p:txBody>
            <a:bodyPr lIns="91430" tIns="45716" rIns="91430" bIns="45716" anchor="ctr"/>
            <a:lstStyle/>
            <a:p>
              <a:pPr>
                <a:spcBef>
                  <a:spcPct val="50000"/>
                </a:spcBef>
              </a:pPr>
              <a:r>
                <a:rPr lang="pt-PT" sz="1200">
                  <a:latin typeface="Trebuchet MS" pitchFamily="34" charset="0"/>
                </a:rPr>
                <a:t>Enquadramento</a:t>
              </a:r>
              <a:endParaRPr lang="en-GB" sz="1200">
                <a:latin typeface="Trebuchet MS" pitchFamily="34" charset="0"/>
              </a:endParaRPr>
            </a:p>
          </p:txBody>
        </p:sp>
        <p:sp>
          <p:nvSpPr>
            <p:cNvPr id="8212" name="Rectangle 12"/>
            <p:cNvSpPr>
              <a:spLocks noChangeArrowheads="1"/>
            </p:cNvSpPr>
            <p:nvPr/>
          </p:nvSpPr>
          <p:spPr bwMode="auto">
            <a:xfrm>
              <a:off x="0" y="2081808"/>
              <a:ext cx="4876800" cy="304800"/>
            </a:xfrm>
            <a:prstGeom prst="rect">
              <a:avLst/>
            </a:prstGeom>
            <a:solidFill>
              <a:schemeClr val="bg1"/>
            </a:solidFill>
            <a:ln w="9525">
              <a:solidFill>
                <a:srgbClr val="008582"/>
              </a:solidFill>
              <a:miter lim="800000"/>
              <a:headEnd/>
              <a:tailEnd/>
            </a:ln>
          </p:spPr>
          <p:txBody>
            <a:bodyPr lIns="91430" tIns="45716" rIns="91430" bIns="45716" anchor="ctr"/>
            <a:lstStyle/>
            <a:p>
              <a:pPr>
                <a:spcBef>
                  <a:spcPct val="50000"/>
                </a:spcBef>
              </a:pPr>
              <a:r>
                <a:rPr lang="pt-PT" sz="1200">
                  <a:latin typeface="Trebuchet MS" pitchFamily="34" charset="0"/>
                </a:rPr>
                <a:t>Funções das agências de Rating</a:t>
              </a:r>
              <a:endParaRPr lang="en-GB" sz="1200">
                <a:latin typeface="Trebuchet MS" pitchFamily="34" charset="0"/>
              </a:endParaRPr>
            </a:p>
          </p:txBody>
        </p:sp>
        <p:sp>
          <p:nvSpPr>
            <p:cNvPr id="8213" name="Rectangle 12"/>
            <p:cNvSpPr>
              <a:spLocks noChangeArrowheads="1"/>
            </p:cNvSpPr>
            <p:nvPr/>
          </p:nvSpPr>
          <p:spPr bwMode="auto">
            <a:xfrm>
              <a:off x="0" y="2455168"/>
              <a:ext cx="4876800" cy="304800"/>
            </a:xfrm>
            <a:prstGeom prst="rect">
              <a:avLst/>
            </a:prstGeom>
            <a:solidFill>
              <a:schemeClr val="bg1"/>
            </a:solidFill>
            <a:ln w="9525">
              <a:solidFill>
                <a:srgbClr val="008582"/>
              </a:solidFill>
              <a:miter lim="800000"/>
              <a:headEnd/>
              <a:tailEnd/>
            </a:ln>
          </p:spPr>
          <p:txBody>
            <a:bodyPr lIns="91430" tIns="45716" rIns="91430" bIns="45716" anchor="ctr"/>
            <a:lstStyle/>
            <a:p>
              <a:pPr>
                <a:spcBef>
                  <a:spcPct val="50000"/>
                </a:spcBef>
              </a:pPr>
              <a:r>
                <a:rPr lang="pt-PT" sz="1200" dirty="0" smtClean="0">
                  <a:latin typeface="Trebuchet MS" pitchFamily="34" charset="0"/>
                </a:rPr>
                <a:t>Benefícios </a:t>
              </a:r>
              <a:r>
                <a:rPr lang="pt-PT" sz="1200" dirty="0">
                  <a:latin typeface="Trebuchet MS" pitchFamily="34" charset="0"/>
                </a:rPr>
                <a:t>do Rating de Crédito</a:t>
              </a:r>
              <a:endParaRPr lang="en-GB" sz="1200" dirty="0">
                <a:latin typeface="Trebuchet MS" pitchFamily="34" charset="0"/>
              </a:endParaRPr>
            </a:p>
          </p:txBody>
        </p:sp>
      </p:grpSp>
      <p:grpSp>
        <p:nvGrpSpPr>
          <p:cNvPr id="4" name="Group 19"/>
          <p:cNvGrpSpPr>
            <a:grpSpLocks/>
          </p:cNvGrpSpPr>
          <p:nvPr/>
        </p:nvGrpSpPr>
        <p:grpSpPr bwMode="auto">
          <a:xfrm>
            <a:off x="1979613" y="3451200"/>
            <a:ext cx="5562600" cy="609600"/>
            <a:chOff x="672" y="720"/>
            <a:chExt cx="3504" cy="384"/>
          </a:xfrm>
        </p:grpSpPr>
        <p:sp>
          <p:nvSpPr>
            <p:cNvPr id="27" name="Rectangle 3"/>
            <p:cNvSpPr>
              <a:spLocks noChangeArrowheads="1"/>
            </p:cNvSpPr>
            <p:nvPr/>
          </p:nvSpPr>
          <p:spPr bwMode="auto">
            <a:xfrm>
              <a:off x="672" y="720"/>
              <a:ext cx="96" cy="384"/>
            </a:xfrm>
            <a:prstGeom prst="rect">
              <a:avLst/>
            </a:prstGeom>
            <a:solidFill>
              <a:srgbClr val="009592"/>
            </a:solidFill>
            <a:ln w="9525">
              <a:solidFill>
                <a:schemeClr val="bg1">
                  <a:lumMod val="75000"/>
                </a:schemeClr>
              </a:solidFill>
              <a:miter lim="800000"/>
              <a:headEnd/>
              <a:tailEnd/>
            </a:ln>
          </p:spPr>
          <p:txBody>
            <a:bodyPr wrap="none" lIns="91430" tIns="45716" rIns="91430" bIns="45716" anchor="ctr">
              <a:spAutoFit/>
            </a:bodyPr>
            <a:lstStyle/>
            <a:p>
              <a:pPr algn="ctr">
                <a:spcBef>
                  <a:spcPct val="50000"/>
                </a:spcBef>
                <a:defRPr/>
              </a:pPr>
              <a:endParaRPr lang="en-US" sz="1200" i="1">
                <a:solidFill>
                  <a:schemeClr val="bg1"/>
                </a:solidFill>
                <a:latin typeface="Candara" pitchFamily="34" charset="0"/>
              </a:endParaRPr>
            </a:p>
          </p:txBody>
        </p:sp>
        <p:sp>
          <p:nvSpPr>
            <p:cNvPr id="8210" name="Rectangle 6"/>
            <p:cNvSpPr>
              <a:spLocks noChangeArrowheads="1"/>
            </p:cNvSpPr>
            <p:nvPr/>
          </p:nvSpPr>
          <p:spPr bwMode="auto">
            <a:xfrm>
              <a:off x="816" y="720"/>
              <a:ext cx="3360" cy="384"/>
            </a:xfrm>
            <a:prstGeom prst="rect">
              <a:avLst/>
            </a:prstGeom>
            <a:solidFill>
              <a:srgbClr val="FFEBF2"/>
            </a:solidFill>
            <a:ln w="9525">
              <a:solidFill>
                <a:srgbClr val="008582"/>
              </a:solidFill>
              <a:miter lim="800000"/>
              <a:headEnd/>
              <a:tailEnd/>
            </a:ln>
          </p:spPr>
          <p:txBody>
            <a:bodyPr lIns="91430" tIns="45716" rIns="91430" bIns="45716" anchor="ctr"/>
            <a:lstStyle/>
            <a:p>
              <a:pPr>
                <a:spcBef>
                  <a:spcPct val="50000"/>
                </a:spcBef>
              </a:pPr>
              <a:r>
                <a:rPr lang="pt-PT" sz="1400" dirty="0">
                  <a:latin typeface="Trebuchet MS" pitchFamily="34" charset="0"/>
                </a:rPr>
                <a:t>2. Credibilidade das agências </a:t>
              </a:r>
              <a:r>
                <a:rPr lang="pt-PT" sz="1400" dirty="0" smtClean="0">
                  <a:latin typeface="Trebuchet MS" pitchFamily="34" charset="0"/>
                </a:rPr>
                <a:t>de </a:t>
              </a:r>
              <a:r>
                <a:rPr lang="pt-PT" sz="1400" dirty="0">
                  <a:latin typeface="Trebuchet MS" pitchFamily="34" charset="0"/>
                </a:rPr>
                <a:t>Rating</a:t>
              </a:r>
              <a:endParaRPr lang="en-GB" sz="1400" dirty="0">
                <a:latin typeface="Trebuchet MS" pitchFamily="34" charset="0"/>
              </a:endParaRPr>
            </a:p>
          </p:txBody>
        </p:sp>
      </p:grpSp>
      <p:grpSp>
        <p:nvGrpSpPr>
          <p:cNvPr id="5" name="Group 28"/>
          <p:cNvGrpSpPr>
            <a:grpSpLocks/>
          </p:cNvGrpSpPr>
          <p:nvPr/>
        </p:nvGrpSpPr>
        <p:grpSpPr bwMode="auto">
          <a:xfrm>
            <a:off x="2195513" y="4170338"/>
            <a:ext cx="4876800" cy="1058862"/>
            <a:chOff x="0" y="1700808"/>
            <a:chExt cx="4876800" cy="1059160"/>
          </a:xfrm>
        </p:grpSpPr>
        <p:sp>
          <p:nvSpPr>
            <p:cNvPr id="8206" name="Rectangle 11"/>
            <p:cNvSpPr>
              <a:spLocks noChangeArrowheads="1"/>
            </p:cNvSpPr>
            <p:nvPr/>
          </p:nvSpPr>
          <p:spPr bwMode="auto">
            <a:xfrm>
              <a:off x="0" y="1700808"/>
              <a:ext cx="4876800" cy="304800"/>
            </a:xfrm>
            <a:prstGeom prst="rect">
              <a:avLst/>
            </a:prstGeom>
            <a:solidFill>
              <a:schemeClr val="bg1"/>
            </a:solidFill>
            <a:ln w="9525">
              <a:solidFill>
                <a:srgbClr val="008582"/>
              </a:solidFill>
              <a:miter lim="800000"/>
              <a:headEnd/>
              <a:tailEnd/>
            </a:ln>
          </p:spPr>
          <p:txBody>
            <a:bodyPr lIns="91430" tIns="45716" rIns="91430" bIns="45716" anchor="ctr"/>
            <a:lstStyle/>
            <a:p>
              <a:pPr>
                <a:spcBef>
                  <a:spcPct val="50000"/>
                </a:spcBef>
              </a:pPr>
              <a:r>
                <a:rPr lang="pt-PT" sz="1200">
                  <a:latin typeface="Trebuchet MS" pitchFamily="34" charset="0"/>
                </a:rPr>
                <a:t>A prociclicidade das agências de rating</a:t>
              </a:r>
              <a:endParaRPr lang="en-GB" sz="1200">
                <a:latin typeface="Trebuchet MS" pitchFamily="34" charset="0"/>
              </a:endParaRPr>
            </a:p>
          </p:txBody>
        </p:sp>
        <p:sp>
          <p:nvSpPr>
            <p:cNvPr id="8207" name="Rectangle 12"/>
            <p:cNvSpPr>
              <a:spLocks noChangeArrowheads="1"/>
            </p:cNvSpPr>
            <p:nvPr/>
          </p:nvSpPr>
          <p:spPr bwMode="auto">
            <a:xfrm>
              <a:off x="0" y="2081808"/>
              <a:ext cx="4876800" cy="304800"/>
            </a:xfrm>
            <a:prstGeom prst="rect">
              <a:avLst/>
            </a:prstGeom>
            <a:solidFill>
              <a:schemeClr val="bg1"/>
            </a:solidFill>
            <a:ln w="9525">
              <a:solidFill>
                <a:srgbClr val="008582"/>
              </a:solidFill>
              <a:miter lim="800000"/>
              <a:headEnd/>
              <a:tailEnd/>
            </a:ln>
          </p:spPr>
          <p:txBody>
            <a:bodyPr lIns="91430" tIns="45716" rIns="91430" bIns="45716" anchor="ctr"/>
            <a:lstStyle/>
            <a:p>
              <a:pPr>
                <a:spcBef>
                  <a:spcPct val="50000"/>
                </a:spcBef>
              </a:pPr>
              <a:r>
                <a:rPr lang="pt-PT" sz="1200" dirty="0">
                  <a:latin typeface="Trebuchet MS" pitchFamily="34" charset="0"/>
                </a:rPr>
                <a:t>Crise </a:t>
              </a:r>
              <a:r>
                <a:rPr lang="pt-PT" sz="1200" dirty="0" smtClean="0">
                  <a:latin typeface="Trebuchet MS" pitchFamily="34" charset="0"/>
                </a:rPr>
                <a:t>sistémica</a:t>
              </a:r>
              <a:endParaRPr lang="en-GB" sz="1200" dirty="0">
                <a:latin typeface="Trebuchet MS" pitchFamily="34" charset="0"/>
              </a:endParaRPr>
            </a:p>
          </p:txBody>
        </p:sp>
        <p:sp>
          <p:nvSpPr>
            <p:cNvPr id="8208" name="Rectangle 12"/>
            <p:cNvSpPr>
              <a:spLocks noChangeArrowheads="1"/>
            </p:cNvSpPr>
            <p:nvPr/>
          </p:nvSpPr>
          <p:spPr bwMode="auto">
            <a:xfrm>
              <a:off x="0" y="2455168"/>
              <a:ext cx="4876800" cy="304800"/>
            </a:xfrm>
            <a:prstGeom prst="rect">
              <a:avLst/>
            </a:prstGeom>
            <a:solidFill>
              <a:schemeClr val="bg1"/>
            </a:solidFill>
            <a:ln w="9525">
              <a:solidFill>
                <a:srgbClr val="008582"/>
              </a:solidFill>
              <a:miter lim="800000"/>
              <a:headEnd/>
              <a:tailEnd/>
            </a:ln>
          </p:spPr>
          <p:txBody>
            <a:bodyPr lIns="91430" tIns="45716" rIns="91430" bIns="45716" anchor="ctr"/>
            <a:lstStyle/>
            <a:p>
              <a:pPr>
                <a:spcBef>
                  <a:spcPct val="50000"/>
                </a:spcBef>
              </a:pPr>
              <a:r>
                <a:rPr lang="pt-PT" sz="1200">
                  <a:latin typeface="Trebuchet MS" pitchFamily="34" charset="0"/>
                </a:rPr>
                <a:t>Risco cambial, Default e Rating de Crédito da Dívida Soberana</a:t>
              </a:r>
              <a:endParaRPr lang="en-GB" sz="1200">
                <a:latin typeface="Trebuchet MS" pitchFamily="34" charset="0"/>
              </a:endParaRP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7411" name="Text Box 25"/>
          <p:cNvSpPr txBox="1">
            <a:spLocks noChangeArrowheads="1"/>
          </p:cNvSpPr>
          <p:nvPr/>
        </p:nvSpPr>
        <p:spPr bwMode="auto">
          <a:xfrm>
            <a:off x="468313" y="333375"/>
            <a:ext cx="82804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dirty="0">
                <a:latin typeface="Trebuchet MS" pitchFamily="34" charset="0"/>
              </a:rPr>
              <a:t>2. Credibilidade das agências </a:t>
            </a:r>
            <a:r>
              <a:rPr lang="pt-PT" dirty="0" smtClean="0">
                <a:latin typeface="Trebuchet MS" pitchFamily="34" charset="0"/>
              </a:rPr>
              <a:t>de </a:t>
            </a:r>
            <a:r>
              <a:rPr lang="pt-PT" dirty="0">
                <a:latin typeface="Trebuchet MS" pitchFamily="34" charset="0"/>
              </a:rPr>
              <a:t>Rating</a:t>
            </a:r>
            <a:endParaRPr lang="en-GB" dirty="0">
              <a:latin typeface="Trebuchet MS" pitchFamily="34" charset="0"/>
            </a:endParaRPr>
          </a:p>
        </p:txBody>
      </p:sp>
      <p:sp>
        <p:nvSpPr>
          <p:cNvPr id="17412" name="TextBox 38"/>
          <p:cNvSpPr txBox="1">
            <a:spLocks noChangeArrowheads="1"/>
          </p:cNvSpPr>
          <p:nvPr/>
        </p:nvSpPr>
        <p:spPr bwMode="auto">
          <a:xfrm>
            <a:off x="4500563" y="3500438"/>
            <a:ext cx="1008062"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PT" sz="1200">
                <a:solidFill>
                  <a:schemeClr val="bg1"/>
                </a:solidFill>
              </a:rPr>
              <a:t>Maior taxa de juro</a:t>
            </a:r>
            <a:endParaRPr lang="en-US" sz="1200">
              <a:solidFill>
                <a:schemeClr val="bg1"/>
              </a:solidFill>
            </a:endParaRPr>
          </a:p>
        </p:txBody>
      </p:sp>
      <p:sp>
        <p:nvSpPr>
          <p:cNvPr id="17413" name="Rectangle 40"/>
          <p:cNvSpPr>
            <a:spLocks noChangeArrowheads="1"/>
          </p:cNvSpPr>
          <p:nvPr/>
        </p:nvSpPr>
        <p:spPr bwMode="auto">
          <a:xfrm>
            <a:off x="468313" y="620713"/>
            <a:ext cx="3902075"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a:latin typeface="Trebuchet MS" pitchFamily="34" charset="0"/>
              </a:rPr>
              <a:t>Riscos de comprometer o processo de notação</a:t>
            </a:r>
            <a:endParaRPr lang="en-GB" sz="1400">
              <a:latin typeface="Trebuchet MS" pitchFamily="34" charset="0"/>
            </a:endParaRPr>
          </a:p>
        </p:txBody>
      </p:sp>
      <p:graphicFrame>
        <p:nvGraphicFramePr>
          <p:cNvPr id="10" name="Diagram 9"/>
          <p:cNvGraphicFramePr/>
          <p:nvPr>
            <p:extLst>
              <p:ext uri="{D42A27DB-BD31-4B8C-83A1-F6EECF244321}">
                <p14:modId xmlns:p14="http://schemas.microsoft.com/office/powerpoint/2010/main" xmlns="" val="3316095253"/>
              </p:ext>
            </p:extLst>
          </p:nvPr>
        </p:nvGraphicFramePr>
        <p:xfrm>
          <a:off x="899592" y="1340768"/>
          <a:ext cx="7344816"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7415" name="Rectangle 6"/>
          <p:cNvSpPr>
            <a:spLocks noChangeArrowheads="1"/>
          </p:cNvSpPr>
          <p:nvPr/>
        </p:nvSpPr>
        <p:spPr bwMode="auto">
          <a:xfrm>
            <a:off x="684213" y="5516563"/>
            <a:ext cx="7775575"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r>
              <a:rPr lang="pt-PT" sz="800" dirty="0"/>
              <a:t>*</a:t>
            </a:r>
            <a:r>
              <a:rPr lang="pt-PT" sz="800" dirty="0" smtClean="0"/>
              <a:t>As opiniões assentes </a:t>
            </a:r>
            <a:r>
              <a:rPr lang="pt-PT" sz="800" dirty="0"/>
              <a:t>em </a:t>
            </a:r>
            <a:r>
              <a:rPr lang="pt-PT" sz="800" dirty="0" smtClean="0"/>
              <a:t>juízos </a:t>
            </a:r>
            <a:r>
              <a:rPr lang="pt-PT" sz="800" dirty="0"/>
              <a:t>subjectivos não podem ser verificados em tribunal. Assim como os </a:t>
            </a:r>
            <a:r>
              <a:rPr lang="pt-PT" sz="800" dirty="0" smtClean="0"/>
              <a:t>prejuízos </a:t>
            </a:r>
            <a:r>
              <a:rPr lang="pt-PT" sz="800" dirty="0"/>
              <a:t>emergentes de erros </a:t>
            </a:r>
            <a:r>
              <a:rPr lang="pt-PT" sz="800" dirty="0" smtClean="0"/>
              <a:t>óbvios </a:t>
            </a:r>
            <a:r>
              <a:rPr lang="pt-PT" sz="800" dirty="0"/>
              <a:t>de rating não criam bases de </a:t>
            </a:r>
            <a:r>
              <a:rPr lang="pt-PT" sz="800" dirty="0" smtClean="0"/>
              <a:t>litigância, </a:t>
            </a:r>
            <a:r>
              <a:rPr lang="pt-PT" sz="800" dirty="0"/>
              <a:t>até porque assentam em informação não </a:t>
            </a:r>
            <a:r>
              <a:rPr lang="pt-PT" sz="800" dirty="0" smtClean="0"/>
              <a:t>verificável </a:t>
            </a:r>
            <a:r>
              <a:rPr lang="pt-PT" sz="800" dirty="0"/>
              <a:t>e não auditada. Perante a inexistência de mecanismos legais que obriguem à qualidade das </a:t>
            </a:r>
            <a:r>
              <a:rPr lang="pt-PT" sz="800" dirty="0" smtClean="0"/>
              <a:t>agências </a:t>
            </a:r>
            <a:r>
              <a:rPr lang="pt-PT" sz="800" dirty="0"/>
              <a:t>de rating, o valor da informação vai depender sempre do incentivo das </a:t>
            </a:r>
            <a:r>
              <a:rPr lang="pt-PT" sz="800" dirty="0" smtClean="0"/>
              <a:t>próprias </a:t>
            </a:r>
            <a:r>
              <a:rPr lang="pt-PT" sz="800" dirty="0"/>
              <a:t>agências a manterem uma boa reputação na </a:t>
            </a:r>
            <a:r>
              <a:rPr lang="pt-PT" sz="800" dirty="0" smtClean="0"/>
              <a:t>comunidade </a:t>
            </a:r>
            <a:r>
              <a:rPr lang="pt-PT" sz="800" dirty="0"/>
              <a:t>financeira.</a:t>
            </a:r>
            <a:endParaRPr lang="en-US" sz="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graphicEl>
                                              <a:dgm id="{B81A2014-48FE-4358-98CA-C755EFDF1F15}"/>
                                            </p:graphic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graphicEl>
                                              <a:dgm id="{A1068BF0-9E62-4285-8D49-D47A1B9E3195}"/>
                                            </p:graphic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1" nodeType="clickEffect">
                                  <p:stCondLst>
                                    <p:cond delay="0"/>
                                  </p:stCondLst>
                                  <p:childTnLst>
                                    <p:set>
                                      <p:cBhvr>
                                        <p:cTn id="12" dur="1" fill="hold">
                                          <p:stCondLst>
                                            <p:cond delay="0"/>
                                          </p:stCondLst>
                                        </p:cTn>
                                        <p:tgtEl>
                                          <p:spTgt spid="10">
                                            <p:graphicEl>
                                              <a:dgm id="{2A666EA6-ABB1-44FF-AEA4-A92650834DE7}"/>
                                            </p:graphicEl>
                                          </p:spTgt>
                                        </p:tgtEl>
                                        <p:attrNameLst>
                                          <p:attrName>style.visibility</p:attrName>
                                        </p:attrNameLst>
                                      </p:cBhvr>
                                      <p:to>
                                        <p:strVal val="visible"/>
                                      </p:to>
                                    </p:set>
                                  </p:childTnLst>
                                </p:cTn>
                              </p:par>
                              <p:par>
                                <p:cTn id="13" presetID="1" presetClass="entr" presetSubtype="0" fill="hold" grpId="1" nodeType="withEffect">
                                  <p:stCondLst>
                                    <p:cond delay="0"/>
                                  </p:stCondLst>
                                  <p:childTnLst>
                                    <p:set>
                                      <p:cBhvr>
                                        <p:cTn id="14" dur="1" fill="hold">
                                          <p:stCondLst>
                                            <p:cond delay="0"/>
                                          </p:stCondLst>
                                        </p:cTn>
                                        <p:tgtEl>
                                          <p:spTgt spid="10">
                                            <p:graphicEl>
                                              <a:dgm id="{86CFAF9E-D55C-4590-82AD-4B07038F771C}"/>
                                            </p:graphicEl>
                                          </p:spTgt>
                                        </p:tgtEl>
                                        <p:attrNameLst>
                                          <p:attrName>style.visibility</p:attrName>
                                        </p:attrNameLst>
                                      </p:cBhvr>
                                      <p:to>
                                        <p:strVal val="visible"/>
                                      </p:to>
                                    </p:set>
                                  </p:childTnLst>
                                </p:cTn>
                              </p:par>
                              <p:par>
                                <p:cTn id="15" presetID="42" presetClass="entr" presetSubtype="0" fill="hold" grpId="0" nodeType="withEffect">
                                  <p:stCondLst>
                                    <p:cond delay="0"/>
                                  </p:stCondLst>
                                  <p:childTnLst>
                                    <p:set>
                                      <p:cBhvr>
                                        <p:cTn id="16" dur="1" fill="hold">
                                          <p:stCondLst>
                                            <p:cond delay="0"/>
                                          </p:stCondLst>
                                        </p:cTn>
                                        <p:tgtEl>
                                          <p:spTgt spid="17415"/>
                                        </p:tgtEl>
                                        <p:attrNameLst>
                                          <p:attrName>style.visibility</p:attrName>
                                        </p:attrNameLst>
                                      </p:cBhvr>
                                      <p:to>
                                        <p:strVal val="visible"/>
                                      </p:to>
                                    </p:set>
                                    <p:animEffect transition="in" filter="fade">
                                      <p:cBhvr>
                                        <p:cTn id="17" dur="1000"/>
                                        <p:tgtEl>
                                          <p:spTgt spid="17415"/>
                                        </p:tgtEl>
                                      </p:cBhvr>
                                    </p:animEffect>
                                    <p:anim calcmode="lin" valueType="num">
                                      <p:cBhvr>
                                        <p:cTn id="18" dur="1000" fill="hold"/>
                                        <p:tgtEl>
                                          <p:spTgt spid="17415"/>
                                        </p:tgtEl>
                                        <p:attrNameLst>
                                          <p:attrName>ppt_x</p:attrName>
                                        </p:attrNameLst>
                                      </p:cBhvr>
                                      <p:tavLst>
                                        <p:tav tm="0">
                                          <p:val>
                                            <p:strVal val="#ppt_x"/>
                                          </p:val>
                                        </p:tav>
                                        <p:tav tm="100000">
                                          <p:val>
                                            <p:strVal val="#ppt_x"/>
                                          </p:val>
                                        </p:tav>
                                      </p:tavLst>
                                    </p:anim>
                                    <p:anim calcmode="lin" valueType="num">
                                      <p:cBhvr>
                                        <p:cTn id="19" dur="1000" fill="hold"/>
                                        <p:tgtEl>
                                          <p:spTgt spid="1741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2" nodeType="clickEffect">
                                  <p:stCondLst>
                                    <p:cond delay="0"/>
                                  </p:stCondLst>
                                  <p:childTnLst>
                                    <p:set>
                                      <p:cBhvr>
                                        <p:cTn id="23" dur="1" fill="hold">
                                          <p:stCondLst>
                                            <p:cond delay="0"/>
                                          </p:stCondLst>
                                        </p:cTn>
                                        <p:tgtEl>
                                          <p:spTgt spid="10">
                                            <p:graphicEl>
                                              <a:dgm id="{1F8F1C6A-546A-4A0E-9777-8BA3164B2BBC}"/>
                                            </p:graphicEl>
                                          </p:spTgt>
                                        </p:tgtEl>
                                        <p:attrNameLst>
                                          <p:attrName>style.visibility</p:attrName>
                                        </p:attrNameLst>
                                      </p:cBhvr>
                                      <p:to>
                                        <p:strVal val="visible"/>
                                      </p:to>
                                    </p:set>
                                  </p:childTnLst>
                                </p:cTn>
                              </p:par>
                              <p:par>
                                <p:cTn id="24" presetID="1" presetClass="entr" presetSubtype="0" fill="hold" grpId="2" nodeType="withEffect">
                                  <p:stCondLst>
                                    <p:cond delay="0"/>
                                  </p:stCondLst>
                                  <p:childTnLst>
                                    <p:set>
                                      <p:cBhvr>
                                        <p:cTn id="25" dur="1" fill="hold">
                                          <p:stCondLst>
                                            <p:cond delay="0"/>
                                          </p:stCondLst>
                                        </p:cTn>
                                        <p:tgtEl>
                                          <p:spTgt spid="10">
                                            <p:graphicEl>
                                              <a:dgm id="{CCECD1E5-C89D-4A21-BE3E-0ABD20712820}"/>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uiExpand="1">
        <p:bldSub>
          <a:bldDgm bld="lvlOne"/>
        </p:bldSub>
      </p:bldGraphic>
      <p:bldGraphic spid="10" grpId="1" uiExpand="1">
        <p:bldSub>
          <a:bldDgm bld="lvlOne"/>
        </p:bldSub>
      </p:bldGraphic>
      <p:bldGraphic spid="10" grpId="2" uiExpand="1">
        <p:bldSub>
          <a:bldDgm bld="lvlOne"/>
        </p:bldSub>
      </p:bldGraphic>
      <p:bldP spid="174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8435" name="Text Box 25"/>
          <p:cNvSpPr txBox="1">
            <a:spLocks noChangeArrowheads="1"/>
          </p:cNvSpPr>
          <p:nvPr/>
        </p:nvSpPr>
        <p:spPr bwMode="auto">
          <a:xfrm>
            <a:off x="468313" y="333375"/>
            <a:ext cx="82804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a:latin typeface="Trebuchet MS" pitchFamily="34" charset="0"/>
              </a:rPr>
              <a:t>2. Credibilidade das agências da Rating</a:t>
            </a:r>
            <a:endParaRPr lang="en-GB">
              <a:latin typeface="Trebuchet MS" pitchFamily="34" charset="0"/>
            </a:endParaRPr>
          </a:p>
        </p:txBody>
      </p:sp>
      <p:sp>
        <p:nvSpPr>
          <p:cNvPr id="18436" name="Rectangle 40"/>
          <p:cNvSpPr>
            <a:spLocks noChangeArrowheads="1"/>
          </p:cNvSpPr>
          <p:nvPr/>
        </p:nvSpPr>
        <p:spPr bwMode="auto">
          <a:xfrm>
            <a:off x="468313" y="620713"/>
            <a:ext cx="3938587"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a:latin typeface="Trebuchet MS" pitchFamily="34" charset="0"/>
              </a:rPr>
              <a:t>Quando falham tornam-se mais conservadoras</a:t>
            </a:r>
            <a:endParaRPr lang="en-GB" sz="1400">
              <a:latin typeface="Trebuchet MS" pitchFamily="34" charset="0"/>
            </a:endParaRPr>
          </a:p>
        </p:txBody>
      </p:sp>
      <p:sp>
        <p:nvSpPr>
          <p:cNvPr id="18437" name="TextBox 6"/>
          <p:cNvSpPr txBox="1">
            <a:spLocks noChangeArrowheads="1"/>
          </p:cNvSpPr>
          <p:nvPr/>
        </p:nvSpPr>
        <p:spPr bwMode="auto">
          <a:xfrm>
            <a:off x="900113" y="1268413"/>
            <a:ext cx="7343775" cy="1385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buFont typeface="Arial" charset="0"/>
              <a:buChar char="•"/>
            </a:pPr>
            <a:r>
              <a:rPr lang="pt-PT" sz="1400" dirty="0"/>
              <a:t>Nos anos 80 e até meio dos anos 90, as agências de rating estavam bastante </a:t>
            </a:r>
            <a:r>
              <a:rPr lang="pt-PT" sz="1400" dirty="0" err="1"/>
              <a:t>bullish</a:t>
            </a:r>
            <a:r>
              <a:rPr lang="pt-PT" sz="1400" dirty="0"/>
              <a:t> para a economia do </a:t>
            </a:r>
            <a:r>
              <a:rPr lang="pt-PT" sz="1400" dirty="0" smtClean="0"/>
              <a:t>Sudeste Asiático </a:t>
            </a:r>
            <a:r>
              <a:rPr lang="pt-PT" sz="1400" dirty="0"/>
              <a:t>conferindo elevados Ratings à dívida do Governo e das empresas da região, o que fomentava o investimento nessas economias.</a:t>
            </a:r>
          </a:p>
          <a:p>
            <a:pPr eaLnBrk="1" hangingPunct="1">
              <a:buFont typeface="Arial" charset="0"/>
              <a:buChar char="•"/>
            </a:pPr>
            <a:r>
              <a:rPr lang="pt-PT" sz="1400" dirty="0"/>
              <a:t>Com a crise </a:t>
            </a:r>
            <a:r>
              <a:rPr lang="pt-PT" sz="1400" dirty="0" smtClean="0"/>
              <a:t>económica </a:t>
            </a:r>
            <a:r>
              <a:rPr lang="pt-PT" sz="1400" dirty="0"/>
              <a:t>de 1997</a:t>
            </a:r>
            <a:r>
              <a:rPr lang="en-US" sz="1400" dirty="0"/>
              <a:t>, </a:t>
            </a:r>
            <a:r>
              <a:rPr lang="en-US" sz="1400" dirty="0" err="1"/>
              <a:t>esses</a:t>
            </a:r>
            <a:r>
              <a:rPr lang="en-US" sz="1400" dirty="0"/>
              <a:t> Ratings </a:t>
            </a:r>
            <a:r>
              <a:rPr lang="en-US" sz="1400" dirty="0" err="1"/>
              <a:t>passaram</a:t>
            </a:r>
            <a:r>
              <a:rPr lang="en-US" sz="1400" dirty="0"/>
              <a:t> a </a:t>
            </a:r>
            <a:r>
              <a:rPr lang="en-US" sz="1400" dirty="0" err="1"/>
              <a:t>não</a:t>
            </a:r>
            <a:r>
              <a:rPr lang="en-US" sz="1400" dirty="0"/>
              <a:t> </a:t>
            </a:r>
            <a:r>
              <a:rPr lang="en-US" sz="1400" dirty="0" err="1"/>
              <a:t>reflectir</a:t>
            </a:r>
            <a:r>
              <a:rPr lang="en-US" sz="1400" dirty="0"/>
              <a:t> a </a:t>
            </a:r>
            <a:r>
              <a:rPr lang="en-US" sz="1400" dirty="0" err="1"/>
              <a:t>realidade</a:t>
            </a:r>
            <a:r>
              <a:rPr lang="en-US" sz="1400" dirty="0"/>
              <a:t> e </a:t>
            </a:r>
            <a:r>
              <a:rPr lang="en-US" sz="1400" dirty="0" err="1"/>
              <a:t>os</a:t>
            </a:r>
            <a:r>
              <a:rPr lang="en-US" sz="1400" dirty="0"/>
              <a:t> </a:t>
            </a:r>
            <a:r>
              <a:rPr lang="en-US" sz="1400" dirty="0" err="1"/>
              <a:t>activos</a:t>
            </a:r>
            <a:r>
              <a:rPr lang="en-US" sz="1400" dirty="0"/>
              <a:t> </a:t>
            </a:r>
            <a:r>
              <a:rPr lang="en-US" sz="1400" dirty="0" err="1"/>
              <a:t>que</a:t>
            </a:r>
            <a:r>
              <a:rPr lang="en-US" sz="1400" dirty="0"/>
              <a:t> antes </a:t>
            </a:r>
            <a:r>
              <a:rPr lang="en-US" sz="1400" dirty="0" err="1"/>
              <a:t>gozavam</a:t>
            </a:r>
            <a:r>
              <a:rPr lang="en-US" sz="1400" dirty="0"/>
              <a:t> de </a:t>
            </a:r>
            <a:r>
              <a:rPr lang="en-US" sz="1400" dirty="0" err="1"/>
              <a:t>notações</a:t>
            </a:r>
            <a:r>
              <a:rPr lang="en-US" sz="1400" dirty="0"/>
              <a:t> </a:t>
            </a:r>
            <a:r>
              <a:rPr lang="en-US" sz="1400" dirty="0" err="1"/>
              <a:t>elevadas</a:t>
            </a:r>
            <a:r>
              <a:rPr lang="en-US" sz="1400" dirty="0"/>
              <a:t> </a:t>
            </a:r>
            <a:r>
              <a:rPr lang="en-US" sz="1400" dirty="0" err="1"/>
              <a:t>passaram</a:t>
            </a:r>
            <a:r>
              <a:rPr lang="en-US" sz="1400" dirty="0"/>
              <a:t> a </a:t>
            </a:r>
            <a:r>
              <a:rPr lang="en-US" sz="1400" dirty="0" err="1"/>
              <a:t>valer</a:t>
            </a:r>
            <a:r>
              <a:rPr lang="en-US" sz="1400" dirty="0"/>
              <a:t> </a:t>
            </a:r>
            <a:r>
              <a:rPr lang="en-US" sz="1400" dirty="0" err="1"/>
              <a:t>praticamente</a:t>
            </a:r>
            <a:r>
              <a:rPr lang="en-US" sz="1400" dirty="0"/>
              <a:t> nada e </a:t>
            </a:r>
            <a:r>
              <a:rPr lang="en-US" sz="1400" dirty="0" err="1"/>
              <a:t>colocaram</a:t>
            </a:r>
            <a:r>
              <a:rPr lang="en-US" sz="1400" dirty="0"/>
              <a:t> </a:t>
            </a:r>
            <a:r>
              <a:rPr lang="en-US" sz="1400" dirty="0" err="1"/>
              <a:t>em</a:t>
            </a:r>
            <a:r>
              <a:rPr lang="en-US" sz="1400" dirty="0"/>
              <a:t> </a:t>
            </a:r>
            <a:r>
              <a:rPr lang="en-US" sz="1400" dirty="0" err="1"/>
              <a:t>causa</a:t>
            </a:r>
            <a:r>
              <a:rPr lang="en-US" sz="1400" dirty="0"/>
              <a:t> a </a:t>
            </a:r>
            <a:r>
              <a:rPr lang="en-US" sz="1400" dirty="0" err="1"/>
              <a:t>credibilidade</a:t>
            </a:r>
            <a:r>
              <a:rPr lang="en-US" sz="1400" dirty="0"/>
              <a:t> das </a:t>
            </a:r>
            <a:r>
              <a:rPr lang="en-US" sz="1400" dirty="0" err="1"/>
              <a:t>Agências</a:t>
            </a:r>
            <a:r>
              <a:rPr lang="en-US" sz="1400" dirty="0"/>
              <a:t>.</a:t>
            </a:r>
            <a:endParaRPr lang="pt-PT" sz="1400" dirty="0"/>
          </a:p>
        </p:txBody>
      </p:sp>
      <p:sp>
        <p:nvSpPr>
          <p:cNvPr id="8" name="Down Arrow 7"/>
          <p:cNvSpPr/>
          <p:nvPr/>
        </p:nvSpPr>
        <p:spPr>
          <a:xfrm>
            <a:off x="3708400" y="2708275"/>
            <a:ext cx="1008063" cy="6492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439" name="TextBox 8"/>
          <p:cNvSpPr txBox="1">
            <a:spLocks noChangeArrowheads="1"/>
          </p:cNvSpPr>
          <p:nvPr/>
        </p:nvSpPr>
        <p:spPr bwMode="auto">
          <a:xfrm>
            <a:off x="900113" y="3429000"/>
            <a:ext cx="7343775" cy="7381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buFont typeface="Arial" charset="0"/>
              <a:buChar char="•"/>
            </a:pPr>
            <a:r>
              <a:rPr lang="pt-PT" sz="1400" dirty="0"/>
              <a:t>No sentido de recuperarem a credibilidade e como forma de responderem à crise, as Agências desceram substancialmente o Rating da dívida do Governo e das empresas do </a:t>
            </a:r>
            <a:r>
              <a:rPr lang="pt-PT" sz="1400" dirty="0" smtClean="0"/>
              <a:t>Sudeste Asiático</a:t>
            </a:r>
            <a:r>
              <a:rPr lang="pt-PT" sz="1400" dirty="0"/>
              <a:t>.</a:t>
            </a:r>
          </a:p>
        </p:txBody>
      </p:sp>
      <p:sp>
        <p:nvSpPr>
          <p:cNvPr id="18440" name="TextBox 11"/>
          <p:cNvSpPr txBox="1">
            <a:spLocks noChangeArrowheads="1"/>
          </p:cNvSpPr>
          <p:nvPr/>
        </p:nvSpPr>
        <p:spPr bwMode="auto">
          <a:xfrm>
            <a:off x="900113" y="4922838"/>
            <a:ext cx="7343775" cy="7381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buFont typeface="Arial" charset="0"/>
              <a:buChar char="•"/>
            </a:pPr>
            <a:r>
              <a:rPr lang="pt-PT" sz="1400" dirty="0"/>
              <a:t>Em consequência desse </a:t>
            </a:r>
            <a:r>
              <a:rPr lang="pt-PT" sz="1400" dirty="0" err="1"/>
              <a:t>downgrade</a:t>
            </a:r>
            <a:r>
              <a:rPr lang="pt-PT" sz="1400" dirty="0"/>
              <a:t>, tornou-se mais </a:t>
            </a:r>
            <a:r>
              <a:rPr lang="pt-PT" sz="1400" dirty="0" smtClean="0"/>
              <a:t>difícil </a:t>
            </a:r>
            <a:r>
              <a:rPr lang="pt-PT" sz="1400" dirty="0"/>
              <a:t>a economia financiar-se junto de capitais estrangeiros, necessários para a sua recuperação </a:t>
            </a:r>
            <a:r>
              <a:rPr lang="pt-PT" sz="1400" dirty="0" smtClean="0"/>
              <a:t>económica, </a:t>
            </a:r>
            <a:r>
              <a:rPr lang="pt-PT" sz="1400" dirty="0"/>
              <a:t>agravando assim a </a:t>
            </a:r>
            <a:r>
              <a:rPr lang="pt-PT" sz="1400" dirty="0" smtClean="0"/>
              <a:t>própria </a:t>
            </a:r>
            <a:r>
              <a:rPr lang="pt-PT" sz="1400" dirty="0"/>
              <a:t>crise.</a:t>
            </a:r>
          </a:p>
        </p:txBody>
      </p:sp>
      <p:sp>
        <p:nvSpPr>
          <p:cNvPr id="13" name="Down Arrow 12"/>
          <p:cNvSpPr/>
          <p:nvPr/>
        </p:nvSpPr>
        <p:spPr>
          <a:xfrm>
            <a:off x="3708400" y="4076700"/>
            <a:ext cx="1008063" cy="6477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43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4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8439" grpId="0"/>
      <p:bldP spid="18440" grpId="0"/>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9459" name="Text Box 25"/>
          <p:cNvSpPr txBox="1">
            <a:spLocks noChangeArrowheads="1"/>
          </p:cNvSpPr>
          <p:nvPr/>
        </p:nvSpPr>
        <p:spPr bwMode="auto">
          <a:xfrm>
            <a:off x="468313" y="333375"/>
            <a:ext cx="82804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dirty="0">
                <a:latin typeface="Trebuchet MS" pitchFamily="34" charset="0"/>
              </a:rPr>
              <a:t>2. Credibilidade das agências </a:t>
            </a:r>
            <a:r>
              <a:rPr lang="pt-PT" dirty="0" smtClean="0">
                <a:latin typeface="Trebuchet MS" pitchFamily="34" charset="0"/>
              </a:rPr>
              <a:t>de </a:t>
            </a:r>
            <a:r>
              <a:rPr lang="pt-PT" dirty="0">
                <a:latin typeface="Trebuchet MS" pitchFamily="34" charset="0"/>
              </a:rPr>
              <a:t>Rating</a:t>
            </a:r>
            <a:endParaRPr lang="en-GB" dirty="0">
              <a:latin typeface="Trebuchet MS" pitchFamily="34" charset="0"/>
            </a:endParaRPr>
          </a:p>
        </p:txBody>
      </p:sp>
      <p:sp>
        <p:nvSpPr>
          <p:cNvPr id="19460" name="Rectangle 40"/>
          <p:cNvSpPr>
            <a:spLocks noChangeArrowheads="1"/>
          </p:cNvSpPr>
          <p:nvPr/>
        </p:nvSpPr>
        <p:spPr bwMode="auto">
          <a:xfrm>
            <a:off x="468313" y="620713"/>
            <a:ext cx="1763712"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a:latin typeface="Trebuchet MS" pitchFamily="34" charset="0"/>
              </a:rPr>
              <a:t>A história repete-se</a:t>
            </a:r>
            <a:endParaRPr lang="en-GB" sz="1400">
              <a:latin typeface="Trebuchet MS" pitchFamily="34" charset="0"/>
            </a:endParaRPr>
          </a:p>
        </p:txBody>
      </p:sp>
      <p:sp>
        <p:nvSpPr>
          <p:cNvPr id="19461" name="TextBox 6"/>
          <p:cNvSpPr txBox="1">
            <a:spLocks noChangeArrowheads="1"/>
          </p:cNvSpPr>
          <p:nvPr/>
        </p:nvSpPr>
        <p:spPr bwMode="auto">
          <a:xfrm>
            <a:off x="900113" y="1125538"/>
            <a:ext cx="7343775" cy="1168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buFont typeface="Arial" charset="0"/>
              <a:buChar char="•"/>
            </a:pPr>
            <a:r>
              <a:rPr lang="pt-PT" sz="1400" dirty="0"/>
              <a:t>As Agências </a:t>
            </a:r>
            <a:r>
              <a:rPr lang="pt-PT" sz="1400" dirty="0" smtClean="0"/>
              <a:t>atribuíram </a:t>
            </a:r>
            <a:r>
              <a:rPr lang="pt-PT" sz="1400" dirty="0"/>
              <a:t>Ratings dos mais elevados a instrumentos financeiros complexos, tais como Collateralized Debt Obligations (CDO) e Residential-Mortage-Backed-Securities (RMBS), Structured Investment Vehicles (SIV) que acabaram por entrar em default.</a:t>
            </a:r>
          </a:p>
          <a:p>
            <a:pPr eaLnBrk="1" hangingPunct="1">
              <a:buFont typeface="Arial" charset="0"/>
              <a:buChar char="•"/>
            </a:pPr>
            <a:r>
              <a:rPr lang="pt-PT" sz="1400" dirty="0"/>
              <a:t>Não conseguiram antecipar a crise do </a:t>
            </a:r>
            <a:r>
              <a:rPr lang="pt-PT" sz="1400" dirty="0" err="1"/>
              <a:t>subprime</a:t>
            </a:r>
            <a:r>
              <a:rPr lang="pt-PT" sz="1400" dirty="0"/>
              <a:t>, mesmo quando já </a:t>
            </a:r>
            <a:r>
              <a:rPr lang="pt-PT" sz="1400" dirty="0" smtClean="0"/>
              <a:t>estávamos </a:t>
            </a:r>
            <a:r>
              <a:rPr lang="pt-PT" sz="1400" dirty="0"/>
              <a:t>em cima dela.</a:t>
            </a:r>
          </a:p>
        </p:txBody>
      </p:sp>
      <p:sp>
        <p:nvSpPr>
          <p:cNvPr id="8" name="Down Arrow 7"/>
          <p:cNvSpPr/>
          <p:nvPr/>
        </p:nvSpPr>
        <p:spPr>
          <a:xfrm>
            <a:off x="3635375" y="2133600"/>
            <a:ext cx="1008063" cy="6477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463" name="TextBox 8"/>
          <p:cNvSpPr txBox="1">
            <a:spLocks noChangeArrowheads="1"/>
          </p:cNvSpPr>
          <p:nvPr/>
        </p:nvSpPr>
        <p:spPr bwMode="auto">
          <a:xfrm>
            <a:off x="900113" y="2781300"/>
            <a:ext cx="7343775" cy="18158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buFont typeface="Arial" charset="0"/>
              <a:buChar char="•"/>
            </a:pPr>
            <a:r>
              <a:rPr lang="pt-PT" sz="1400" dirty="0"/>
              <a:t> Mais uma vez, no sentido de recuperarem a credibilidade e como forma de responderem a esta crise, já depois de instalada, as Agências começaram a descer substancial e massivamente o Rating de vários instrumentos financeiros </a:t>
            </a:r>
            <a:r>
              <a:rPr lang="pt-PT" sz="1400" u="sng" dirty="0"/>
              <a:t>(na segunda semana de Julho de 2007 a S&amp;P downgraded 7,3 mil </a:t>
            </a:r>
            <a:r>
              <a:rPr lang="pt-PT" sz="1400" u="sng" dirty="0" smtClean="0"/>
              <a:t>milhões de USD </a:t>
            </a:r>
            <a:r>
              <a:rPr lang="pt-PT" sz="1400" u="sng" dirty="0"/>
              <a:t>de activos emitidos em </a:t>
            </a:r>
            <a:r>
              <a:rPr lang="pt-PT" sz="1400" u="sng" dirty="0" smtClean="0"/>
              <a:t>2005/6 e, </a:t>
            </a:r>
            <a:r>
              <a:rPr lang="pt-PT" sz="1400" u="sng" dirty="0"/>
              <a:t>poucas semanas depois, foi a vez da Moody’s </a:t>
            </a:r>
            <a:r>
              <a:rPr lang="pt-PT" sz="1400" u="sng" dirty="0" smtClean="0"/>
              <a:t>fazer o mesmo a activos que valiam originalmente </a:t>
            </a:r>
            <a:r>
              <a:rPr lang="pt-PT" sz="1400" u="sng" dirty="0"/>
              <a:t>19,4 mil </a:t>
            </a:r>
            <a:r>
              <a:rPr lang="pt-PT" sz="1400" u="sng" dirty="0" smtClean="0"/>
              <a:t>milhões USD</a:t>
            </a:r>
            <a:r>
              <a:rPr lang="pt-PT" sz="1400" dirty="0" smtClean="0"/>
              <a:t>).</a:t>
            </a:r>
            <a:endParaRPr lang="pt-PT" sz="1400" dirty="0"/>
          </a:p>
          <a:p>
            <a:pPr eaLnBrk="1" hangingPunct="1">
              <a:buFont typeface="Arial" charset="0"/>
              <a:buChar char="•"/>
            </a:pPr>
            <a:r>
              <a:rPr lang="pt-PT" sz="1400" dirty="0"/>
              <a:t> Rapidamente chegaram a outras dívidas, bancos e até países que antes gozavam dos Ratings mais elevados (tidos como </a:t>
            </a:r>
            <a:r>
              <a:rPr lang="pt-PT" sz="1400" dirty="0" err="1"/>
              <a:t>riskfree</a:t>
            </a:r>
            <a:r>
              <a:rPr lang="pt-PT" sz="1400" dirty="0"/>
              <a:t>)..</a:t>
            </a:r>
          </a:p>
        </p:txBody>
      </p:sp>
      <p:sp>
        <p:nvSpPr>
          <p:cNvPr id="19464" name="TextBox 11"/>
          <p:cNvSpPr txBox="1">
            <a:spLocks noChangeArrowheads="1"/>
          </p:cNvSpPr>
          <p:nvPr/>
        </p:nvSpPr>
        <p:spPr bwMode="auto">
          <a:xfrm>
            <a:off x="900113" y="5282976"/>
            <a:ext cx="7343775" cy="522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buFont typeface="Arial" charset="0"/>
              <a:buChar char="•"/>
            </a:pPr>
            <a:r>
              <a:rPr lang="pt-PT" sz="1400" dirty="0"/>
              <a:t>Em consequência, num mundo altamente gobalizado, a desconfiança instalou-se, mesmo para com os países soberanos, dificultando o acesso ao crédito e elevando o seu custo.</a:t>
            </a:r>
          </a:p>
        </p:txBody>
      </p:sp>
      <p:sp>
        <p:nvSpPr>
          <p:cNvPr id="13" name="Down Arrow 12"/>
          <p:cNvSpPr/>
          <p:nvPr/>
        </p:nvSpPr>
        <p:spPr>
          <a:xfrm>
            <a:off x="3708400" y="4653508"/>
            <a:ext cx="1008063" cy="6477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46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94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9463" grpId="0"/>
      <p:bldP spid="19464" grpId="0"/>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0483" name="Text Box 25"/>
          <p:cNvSpPr txBox="1">
            <a:spLocks noChangeArrowheads="1"/>
          </p:cNvSpPr>
          <p:nvPr/>
        </p:nvSpPr>
        <p:spPr bwMode="auto">
          <a:xfrm>
            <a:off x="468313" y="333375"/>
            <a:ext cx="82804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dirty="0">
                <a:latin typeface="Trebuchet MS" pitchFamily="34" charset="0"/>
              </a:rPr>
              <a:t>2. Credibilidade das agências </a:t>
            </a:r>
            <a:r>
              <a:rPr lang="pt-PT" dirty="0" smtClean="0">
                <a:latin typeface="Trebuchet MS" pitchFamily="34" charset="0"/>
              </a:rPr>
              <a:t>de </a:t>
            </a:r>
            <a:r>
              <a:rPr lang="pt-PT" dirty="0">
                <a:latin typeface="Trebuchet MS" pitchFamily="34" charset="0"/>
              </a:rPr>
              <a:t>Rating</a:t>
            </a:r>
            <a:endParaRPr lang="en-GB" dirty="0">
              <a:latin typeface="Trebuchet MS" pitchFamily="34" charset="0"/>
            </a:endParaRPr>
          </a:p>
        </p:txBody>
      </p:sp>
      <p:sp>
        <p:nvSpPr>
          <p:cNvPr id="20484" name="Rectangle 40"/>
          <p:cNvSpPr>
            <a:spLocks noChangeArrowheads="1"/>
          </p:cNvSpPr>
          <p:nvPr/>
        </p:nvSpPr>
        <p:spPr bwMode="auto">
          <a:xfrm>
            <a:off x="468313" y="620713"/>
            <a:ext cx="1730375"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a:latin typeface="Trebuchet MS" pitchFamily="34" charset="0"/>
              </a:rPr>
              <a:t>Efeito amplificador</a:t>
            </a:r>
            <a:endParaRPr lang="en-GB" sz="1400">
              <a:latin typeface="Trebuchet MS" pitchFamily="34" charset="0"/>
            </a:endParaRPr>
          </a:p>
        </p:txBody>
      </p:sp>
      <p:sp>
        <p:nvSpPr>
          <p:cNvPr id="10" name="TextBox 9"/>
          <p:cNvSpPr txBox="1"/>
          <p:nvPr/>
        </p:nvSpPr>
        <p:spPr>
          <a:xfrm>
            <a:off x="539750" y="1341438"/>
            <a:ext cx="8135938" cy="922337"/>
          </a:xfrm>
          <a:prstGeom prst="rect">
            <a:avLst/>
          </a:prstGeom>
          <a:noFill/>
        </p:spPr>
        <p:txBody>
          <a:bodyPr>
            <a:spAutoFit/>
          </a:bodyPr>
          <a:lstStyle/>
          <a:p>
            <a:pPr algn="ctr">
              <a:defRPr/>
            </a:pPr>
            <a:r>
              <a:rPr lang="pt-PT" dirty="0">
                <a:effectLst>
                  <a:outerShdw blurRad="38100" dist="38100" dir="2700000" algn="tl">
                    <a:srgbClr val="000000">
                      <a:alpha val="43137"/>
                    </a:srgbClr>
                  </a:outerShdw>
                </a:effectLst>
              </a:rPr>
              <a:t>Qual o </a:t>
            </a:r>
            <a:r>
              <a:rPr lang="pt-PT" dirty="0" smtClean="0">
                <a:effectLst>
                  <a:outerShdw blurRad="38100" dist="38100" dir="2700000" algn="tl">
                    <a:srgbClr val="000000">
                      <a:alpha val="43137"/>
                    </a:srgbClr>
                  </a:outerShdw>
                </a:effectLst>
              </a:rPr>
              <a:t>efeito </a:t>
            </a:r>
            <a:r>
              <a:rPr lang="pt-PT" dirty="0">
                <a:effectLst>
                  <a:outerShdw blurRad="38100" dist="38100" dir="2700000" algn="tl">
                    <a:srgbClr val="000000">
                      <a:alpha val="43137"/>
                    </a:srgbClr>
                  </a:outerShdw>
                </a:effectLst>
              </a:rPr>
              <a:t>para </a:t>
            </a:r>
            <a:r>
              <a:rPr lang="pt-PT" dirty="0" smtClean="0">
                <a:effectLst>
                  <a:outerShdw blurRad="38100" dist="38100" dir="2700000" algn="tl">
                    <a:srgbClr val="000000">
                      <a:alpha val="43137"/>
                    </a:srgbClr>
                  </a:outerShdw>
                </a:effectLst>
              </a:rPr>
              <a:t>as </a:t>
            </a:r>
            <a:r>
              <a:rPr lang="pt-PT" dirty="0">
                <a:effectLst>
                  <a:outerShdw blurRad="38100" dist="38100" dir="2700000" algn="tl">
                    <a:srgbClr val="000000">
                      <a:alpha val="43137"/>
                    </a:srgbClr>
                  </a:outerShdw>
                </a:effectLst>
              </a:rPr>
              <a:t>economias das falhas de uma </a:t>
            </a:r>
            <a:r>
              <a:rPr lang="pt-PT" dirty="0" smtClean="0">
                <a:effectLst>
                  <a:outerShdw blurRad="38100" dist="38100" dir="2700000" algn="tl">
                    <a:srgbClr val="000000">
                      <a:alpha val="43137"/>
                    </a:srgbClr>
                  </a:outerShdw>
                </a:effectLst>
              </a:rPr>
              <a:t>indústria </a:t>
            </a:r>
            <a:r>
              <a:rPr lang="pt-PT" dirty="0">
                <a:effectLst>
                  <a:outerShdw blurRad="38100" dist="38100" dir="2700000" algn="tl">
                    <a:srgbClr val="000000">
                      <a:alpha val="43137"/>
                    </a:srgbClr>
                  </a:outerShdw>
                </a:effectLst>
              </a:rPr>
              <a:t>ogliopolista,</a:t>
            </a:r>
          </a:p>
          <a:p>
            <a:pPr algn="ctr">
              <a:defRPr/>
            </a:pPr>
            <a:r>
              <a:rPr lang="pt-PT" dirty="0">
                <a:effectLst>
                  <a:outerShdw blurRad="38100" dist="38100" dir="2700000" algn="tl">
                    <a:srgbClr val="000000">
                      <a:alpha val="43137"/>
                    </a:srgbClr>
                  </a:outerShdw>
                </a:effectLst>
              </a:rPr>
              <a:t>praticamente sem concorrência e com um fraco desempenho, como se verificou na </a:t>
            </a:r>
            <a:r>
              <a:rPr lang="pt-PT" dirty="0" smtClean="0">
                <a:effectLst>
                  <a:outerShdw blurRad="38100" dist="38100" dir="2700000" algn="tl">
                    <a:srgbClr val="000000">
                      <a:alpha val="43137"/>
                    </a:srgbClr>
                  </a:outerShdw>
                </a:effectLst>
              </a:rPr>
              <a:t>Ásia </a:t>
            </a:r>
            <a:r>
              <a:rPr lang="pt-PT" dirty="0">
                <a:effectLst>
                  <a:outerShdw blurRad="38100" dist="38100" dir="2700000" algn="tl">
                    <a:srgbClr val="000000">
                      <a:alpha val="43137"/>
                    </a:srgbClr>
                  </a:outerShdw>
                </a:effectLst>
              </a:rPr>
              <a:t>e nos EUA? – potencia o “status quo” / “herd effect”.</a:t>
            </a:r>
            <a:endParaRPr lang="en-US" dirty="0">
              <a:effectLst>
                <a:outerShdw blurRad="38100" dist="38100" dir="2700000" algn="tl">
                  <a:srgbClr val="000000">
                    <a:alpha val="43137"/>
                  </a:srgbClr>
                </a:outerShdw>
              </a:effectLst>
            </a:endParaRPr>
          </a:p>
        </p:txBody>
      </p:sp>
      <p:graphicFrame>
        <p:nvGraphicFramePr>
          <p:cNvPr id="14" name="Diagram 13"/>
          <p:cNvGraphicFramePr/>
          <p:nvPr>
            <p:extLst>
              <p:ext uri="{D42A27DB-BD31-4B8C-83A1-F6EECF244321}">
                <p14:modId xmlns:p14="http://schemas.microsoft.com/office/powerpoint/2010/main" xmlns="" val="1728582938"/>
              </p:ext>
            </p:extLst>
          </p:nvPr>
        </p:nvGraphicFramePr>
        <p:xfrm>
          <a:off x="899592" y="2348880"/>
          <a:ext cx="7344816" cy="3240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1507" name="Text Box 25"/>
          <p:cNvSpPr txBox="1">
            <a:spLocks noChangeArrowheads="1"/>
          </p:cNvSpPr>
          <p:nvPr/>
        </p:nvSpPr>
        <p:spPr bwMode="auto">
          <a:xfrm>
            <a:off x="468313" y="333375"/>
            <a:ext cx="82804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dirty="0">
                <a:latin typeface="Trebuchet MS" pitchFamily="34" charset="0"/>
              </a:rPr>
              <a:t>2. Credibilidade das agências </a:t>
            </a:r>
            <a:r>
              <a:rPr lang="pt-PT" dirty="0" smtClean="0">
                <a:latin typeface="Trebuchet MS" pitchFamily="34" charset="0"/>
              </a:rPr>
              <a:t>de </a:t>
            </a:r>
            <a:r>
              <a:rPr lang="pt-PT" dirty="0">
                <a:latin typeface="Trebuchet MS" pitchFamily="34" charset="0"/>
              </a:rPr>
              <a:t>Rating</a:t>
            </a:r>
            <a:endParaRPr lang="en-GB" dirty="0">
              <a:latin typeface="Trebuchet MS" pitchFamily="34" charset="0"/>
            </a:endParaRPr>
          </a:p>
        </p:txBody>
      </p:sp>
      <p:sp>
        <p:nvSpPr>
          <p:cNvPr id="21508" name="Rectangle 40"/>
          <p:cNvSpPr>
            <a:spLocks noChangeArrowheads="1"/>
          </p:cNvSpPr>
          <p:nvPr/>
        </p:nvSpPr>
        <p:spPr bwMode="auto">
          <a:xfrm>
            <a:off x="468313" y="620713"/>
            <a:ext cx="3305175"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dirty="0">
                <a:latin typeface="Trebuchet MS" pitchFamily="34" charset="0"/>
              </a:rPr>
              <a:t>A prociclicidade das agências de rating</a:t>
            </a:r>
            <a:endParaRPr lang="en-GB" sz="1400" dirty="0">
              <a:latin typeface="Trebuchet MS" pitchFamily="34" charset="0"/>
            </a:endParaRPr>
          </a:p>
        </p:txBody>
      </p:sp>
      <p:sp>
        <p:nvSpPr>
          <p:cNvPr id="10" name="TextBox 9"/>
          <p:cNvSpPr txBox="1"/>
          <p:nvPr/>
        </p:nvSpPr>
        <p:spPr>
          <a:xfrm>
            <a:off x="539750" y="1341438"/>
            <a:ext cx="8135938" cy="4247317"/>
          </a:xfrm>
          <a:prstGeom prst="rect">
            <a:avLst/>
          </a:prstGeom>
          <a:noFill/>
        </p:spPr>
        <p:txBody>
          <a:bodyPr>
            <a:spAutoFit/>
          </a:bodyPr>
          <a:lstStyle/>
          <a:p>
            <a:pPr algn="ctr">
              <a:defRPr/>
            </a:pPr>
            <a:r>
              <a:rPr lang="pt-PT" dirty="0">
                <a:effectLst>
                  <a:outerShdw blurRad="38100" dist="38100" dir="2700000" algn="tl">
                    <a:srgbClr val="000000">
                      <a:alpha val="43137"/>
                    </a:srgbClr>
                  </a:outerShdw>
                </a:effectLst>
              </a:rPr>
              <a:t>De acordo </a:t>
            </a:r>
            <a:r>
              <a:rPr lang="pt-PT" dirty="0" smtClean="0">
                <a:effectLst>
                  <a:outerShdw blurRad="38100" dist="38100" dir="2700000" algn="tl">
                    <a:srgbClr val="000000">
                      <a:alpha val="43137"/>
                    </a:srgbClr>
                  </a:outerShdw>
                </a:effectLst>
              </a:rPr>
              <a:t>com </a:t>
            </a:r>
            <a:r>
              <a:rPr lang="pt-PT" dirty="0" err="1" smtClean="0">
                <a:effectLst>
                  <a:outerShdw blurRad="38100" dist="38100" dir="2700000" algn="tl">
                    <a:srgbClr val="000000">
                      <a:alpha val="43137"/>
                    </a:srgbClr>
                  </a:outerShdw>
                </a:effectLst>
              </a:rPr>
              <a:t>Stiglitz</a:t>
            </a:r>
            <a:r>
              <a:rPr lang="pt-PT" dirty="0" smtClean="0">
                <a:effectLst>
                  <a:outerShdw blurRad="38100" dist="38100" dir="2700000" algn="tl">
                    <a:srgbClr val="000000">
                      <a:alpha val="43137"/>
                    </a:srgbClr>
                  </a:outerShdw>
                </a:effectLst>
              </a:rPr>
              <a:t> </a:t>
            </a:r>
            <a:r>
              <a:rPr lang="pt-PT" dirty="0">
                <a:effectLst>
                  <a:outerShdw blurRad="38100" dist="38100" dir="2700000" algn="tl">
                    <a:srgbClr val="000000">
                      <a:alpha val="43137"/>
                    </a:srgbClr>
                  </a:outerShdw>
                </a:effectLst>
              </a:rPr>
              <a:t>(1999), entre 1993 e 1997, os investidores internacionais injectaram mais de 500 mil milhões de USD nas economias </a:t>
            </a:r>
            <a:r>
              <a:rPr lang="pt-PT" dirty="0" smtClean="0">
                <a:effectLst>
                  <a:outerShdw blurRad="38100" dist="38100" dir="2700000" algn="tl">
                    <a:srgbClr val="000000">
                      <a:alpha val="43137"/>
                    </a:srgbClr>
                  </a:outerShdw>
                </a:effectLst>
              </a:rPr>
              <a:t>Asiáticas </a:t>
            </a:r>
            <a:r>
              <a:rPr lang="pt-PT" dirty="0">
                <a:effectLst>
                  <a:outerShdw blurRad="38100" dist="38100" dir="2700000" algn="tl">
                    <a:srgbClr val="000000">
                      <a:alpha val="43137"/>
                    </a:srgbClr>
                  </a:outerShdw>
                </a:effectLst>
              </a:rPr>
              <a:t>e queimaram-se quando a crise se instalou.</a:t>
            </a:r>
          </a:p>
          <a:p>
            <a:pPr algn="ctr">
              <a:defRPr/>
            </a:pPr>
            <a:endParaRPr lang="pt-PT" dirty="0">
              <a:effectLst>
                <a:outerShdw blurRad="38100" dist="38100" dir="2700000" algn="tl">
                  <a:srgbClr val="000000">
                    <a:alpha val="43137"/>
                  </a:srgbClr>
                </a:outerShdw>
              </a:effectLst>
            </a:endParaRPr>
          </a:p>
          <a:p>
            <a:pPr algn="ctr">
              <a:defRPr/>
            </a:pPr>
            <a:r>
              <a:rPr lang="pt-PT" dirty="0">
                <a:effectLst>
                  <a:outerShdw blurRad="38100" dist="38100" dir="2700000" algn="tl">
                    <a:srgbClr val="000000">
                      <a:alpha val="43137"/>
                    </a:srgbClr>
                  </a:outerShdw>
                </a:effectLst>
              </a:rPr>
              <a:t>Durante a crise o investimento estrangeiro na economia </a:t>
            </a:r>
            <a:r>
              <a:rPr lang="pt-PT" dirty="0" smtClean="0">
                <a:effectLst>
                  <a:outerShdw blurRad="38100" dist="38100" dir="2700000" algn="tl">
                    <a:srgbClr val="000000">
                      <a:alpha val="43137"/>
                    </a:srgbClr>
                  </a:outerShdw>
                </a:effectLst>
              </a:rPr>
              <a:t>Asiática </a:t>
            </a:r>
            <a:r>
              <a:rPr lang="pt-PT" u="sng" dirty="0">
                <a:effectLst>
                  <a:outerShdw blurRad="38100" dist="38100" dir="2700000" algn="tl">
                    <a:srgbClr val="000000">
                      <a:alpha val="43137"/>
                    </a:srgbClr>
                  </a:outerShdw>
                </a:effectLst>
              </a:rPr>
              <a:t>simplesmente se evaporou</a:t>
            </a:r>
            <a:r>
              <a:rPr lang="pt-PT" dirty="0">
                <a:effectLst>
                  <a:outerShdw blurRad="38100" dist="38100" dir="2700000" algn="tl">
                    <a:srgbClr val="000000">
                      <a:alpha val="43137"/>
                    </a:srgbClr>
                  </a:outerShdw>
                </a:effectLst>
              </a:rPr>
              <a:t>.</a:t>
            </a:r>
          </a:p>
          <a:p>
            <a:pPr algn="ctr">
              <a:defRPr/>
            </a:pPr>
            <a:endParaRPr lang="pt-PT" dirty="0">
              <a:effectLst>
                <a:outerShdw blurRad="38100" dist="38100" dir="2700000" algn="tl">
                  <a:srgbClr val="000000">
                    <a:alpha val="43137"/>
                  </a:srgbClr>
                </a:outerShdw>
              </a:effectLst>
            </a:endParaRPr>
          </a:p>
          <a:p>
            <a:pPr algn="ctr">
              <a:defRPr/>
            </a:pPr>
            <a:r>
              <a:rPr lang="pt-PT" dirty="0">
                <a:effectLst>
                  <a:outerShdw blurRad="38100" dist="38100" dir="2700000" algn="tl">
                    <a:srgbClr val="000000">
                      <a:alpha val="43137"/>
                    </a:srgbClr>
                  </a:outerShdw>
                </a:effectLst>
              </a:rPr>
              <a:t>Os Ratings desceram num curto espaço de tempo (ex: a S&amp;P desceu o rating da </a:t>
            </a:r>
            <a:r>
              <a:rPr lang="pt-PT" dirty="0" smtClean="0">
                <a:effectLst>
                  <a:outerShdw blurRad="38100" dist="38100" dir="2700000" algn="tl">
                    <a:srgbClr val="000000">
                      <a:alpha val="43137"/>
                    </a:srgbClr>
                  </a:outerShdw>
                </a:effectLst>
              </a:rPr>
              <a:t>Indonésia </a:t>
            </a:r>
            <a:r>
              <a:rPr lang="pt-PT" dirty="0">
                <a:effectLst>
                  <a:outerShdw blurRad="38100" dist="38100" dir="2700000" algn="tl">
                    <a:srgbClr val="000000">
                      <a:alpha val="43137"/>
                    </a:srgbClr>
                  </a:outerShdw>
                </a:effectLst>
              </a:rPr>
              <a:t>em 5 níveis num espaço de apenas sete meses; de BBB- para CCC+).</a:t>
            </a:r>
          </a:p>
          <a:p>
            <a:pPr algn="ctr">
              <a:defRPr/>
            </a:pPr>
            <a:endParaRPr lang="pt-PT" dirty="0">
              <a:effectLst>
                <a:outerShdw blurRad="38100" dist="38100" dir="2700000" algn="tl">
                  <a:srgbClr val="000000">
                    <a:alpha val="43137"/>
                  </a:srgbClr>
                </a:outerShdw>
              </a:effectLst>
            </a:endParaRPr>
          </a:p>
          <a:p>
            <a:pPr algn="ctr">
              <a:defRPr/>
            </a:pPr>
            <a:r>
              <a:rPr lang="pt-PT" dirty="0">
                <a:effectLst>
                  <a:outerShdw blurRad="38100" dist="38100" dir="2700000" algn="tl">
                    <a:srgbClr val="000000">
                      <a:alpha val="43137"/>
                    </a:srgbClr>
                  </a:outerShdw>
                </a:effectLst>
              </a:rPr>
              <a:t>Ainda assim falharam a antecipar algumas falências, como foi o caso da Yamaichi Securities (a quarta maior empresa de </a:t>
            </a:r>
            <a:r>
              <a:rPr lang="pt-PT" dirty="0" smtClean="0">
                <a:effectLst>
                  <a:outerShdw blurRad="38100" dist="38100" dir="2700000" algn="tl">
                    <a:srgbClr val="000000">
                      <a:alpha val="43137"/>
                    </a:srgbClr>
                  </a:outerShdw>
                </a:effectLst>
              </a:rPr>
              <a:t>investimento </a:t>
            </a:r>
            <a:r>
              <a:rPr lang="pt-PT" dirty="0">
                <a:effectLst>
                  <a:outerShdw blurRad="38100" dist="38100" dir="2700000" algn="tl">
                    <a:srgbClr val="000000">
                      <a:alpha val="43137"/>
                    </a:srgbClr>
                  </a:outerShdw>
                </a:effectLst>
              </a:rPr>
              <a:t>do Japão), em que desceram a notação de crédito apenas pouco antes da falência  e apenas muito depois dos mercados internacionais se terem fechado para a empresa.</a:t>
            </a:r>
            <a:endParaRPr lang="en-US"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1507" name="Text Box 25"/>
          <p:cNvSpPr txBox="1">
            <a:spLocks noChangeArrowheads="1"/>
          </p:cNvSpPr>
          <p:nvPr/>
        </p:nvSpPr>
        <p:spPr bwMode="auto">
          <a:xfrm>
            <a:off x="468313" y="333375"/>
            <a:ext cx="82804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dirty="0">
                <a:latin typeface="Trebuchet MS" pitchFamily="34" charset="0"/>
              </a:rPr>
              <a:t>2. Credibilidade das agências </a:t>
            </a:r>
            <a:r>
              <a:rPr lang="pt-PT" dirty="0" smtClean="0">
                <a:latin typeface="Trebuchet MS" pitchFamily="34" charset="0"/>
              </a:rPr>
              <a:t>de </a:t>
            </a:r>
            <a:r>
              <a:rPr lang="pt-PT" dirty="0">
                <a:latin typeface="Trebuchet MS" pitchFamily="34" charset="0"/>
              </a:rPr>
              <a:t>Rating</a:t>
            </a:r>
            <a:endParaRPr lang="en-GB" dirty="0">
              <a:latin typeface="Trebuchet MS" pitchFamily="34" charset="0"/>
            </a:endParaRPr>
          </a:p>
        </p:txBody>
      </p:sp>
      <p:sp>
        <p:nvSpPr>
          <p:cNvPr id="21508" name="Rectangle 40"/>
          <p:cNvSpPr>
            <a:spLocks noChangeArrowheads="1"/>
          </p:cNvSpPr>
          <p:nvPr/>
        </p:nvSpPr>
        <p:spPr bwMode="auto">
          <a:xfrm>
            <a:off x="468313" y="620713"/>
            <a:ext cx="7959230"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dirty="0" smtClean="0">
                <a:latin typeface="Trebuchet MS" pitchFamily="34" charset="0"/>
              </a:rPr>
              <a:t>Performance das agências de Rating antes da crise da Ásia – Ratings da Moody’s e S&amp;P 1996-1997</a:t>
            </a:r>
            <a:endParaRPr lang="en-GB" sz="1400" dirty="0">
              <a:latin typeface="Trebuchet MS" pitchFamily="34" charset="0"/>
            </a:endParaRPr>
          </a:p>
        </p:txBody>
      </p:sp>
      <p:pic>
        <p:nvPicPr>
          <p:cNvPr id="15363" name="Picture 3"/>
          <p:cNvPicPr>
            <a:picLocks noChangeAspect="1" noChangeArrowheads="1"/>
          </p:cNvPicPr>
          <p:nvPr/>
        </p:nvPicPr>
        <p:blipFill>
          <a:blip r:embed="rId3" cstate="print"/>
          <a:srcRect/>
          <a:stretch>
            <a:fillRect/>
          </a:stretch>
        </p:blipFill>
        <p:spPr bwMode="auto">
          <a:xfrm>
            <a:off x="2411760" y="908720"/>
            <a:ext cx="4608511" cy="5524398"/>
          </a:xfrm>
          <a:prstGeom prst="rect">
            <a:avLst/>
          </a:prstGeom>
          <a:noFill/>
          <a:ln w="9525">
            <a:noFill/>
            <a:miter lim="800000"/>
            <a:headEnd/>
            <a:tailEnd/>
          </a:ln>
        </p:spPr>
      </p:pic>
    </p:spTree>
  </p:cSld>
  <p:clrMapOvr>
    <a:masterClrMapping/>
  </p:clrMapOvr>
  <p:transition advClick="0" advTm="2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1507" name="Text Box 25"/>
          <p:cNvSpPr txBox="1">
            <a:spLocks noChangeArrowheads="1"/>
          </p:cNvSpPr>
          <p:nvPr/>
        </p:nvSpPr>
        <p:spPr bwMode="auto">
          <a:xfrm>
            <a:off x="468313" y="333375"/>
            <a:ext cx="82804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dirty="0">
                <a:latin typeface="Trebuchet MS" pitchFamily="34" charset="0"/>
              </a:rPr>
              <a:t>2. Credibilidade das agências </a:t>
            </a:r>
            <a:r>
              <a:rPr lang="pt-PT" dirty="0" smtClean="0">
                <a:latin typeface="Trebuchet MS" pitchFamily="34" charset="0"/>
              </a:rPr>
              <a:t>de </a:t>
            </a:r>
            <a:r>
              <a:rPr lang="pt-PT" dirty="0">
                <a:latin typeface="Trebuchet MS" pitchFamily="34" charset="0"/>
              </a:rPr>
              <a:t>Rating</a:t>
            </a:r>
            <a:endParaRPr lang="en-GB" dirty="0">
              <a:latin typeface="Trebuchet MS" pitchFamily="34" charset="0"/>
            </a:endParaRPr>
          </a:p>
        </p:txBody>
      </p:sp>
      <p:sp>
        <p:nvSpPr>
          <p:cNvPr id="21508" name="Rectangle 40"/>
          <p:cNvSpPr>
            <a:spLocks noChangeArrowheads="1"/>
          </p:cNvSpPr>
          <p:nvPr/>
        </p:nvSpPr>
        <p:spPr bwMode="auto">
          <a:xfrm>
            <a:off x="468313" y="620713"/>
            <a:ext cx="7959230"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dirty="0" smtClean="0">
                <a:latin typeface="Trebuchet MS" pitchFamily="34" charset="0"/>
              </a:rPr>
              <a:t>Performance das agências de Rating antes da crise da Ásia – Ratings da Moody’s e S&amp;P 1996-1997</a:t>
            </a:r>
            <a:endParaRPr lang="en-GB" sz="1400" dirty="0">
              <a:latin typeface="Trebuchet MS" pitchFamily="34" charset="0"/>
            </a:endParaRPr>
          </a:p>
        </p:txBody>
      </p:sp>
      <p:pic>
        <p:nvPicPr>
          <p:cNvPr id="15363" name="Picture 3"/>
          <p:cNvPicPr>
            <a:picLocks noChangeAspect="1" noChangeArrowheads="1"/>
          </p:cNvPicPr>
          <p:nvPr/>
        </p:nvPicPr>
        <p:blipFill>
          <a:blip r:embed="rId3" cstate="print">
            <a:lum bright="-24000" contrast="-31000"/>
          </a:blip>
          <a:srcRect/>
          <a:stretch>
            <a:fillRect/>
          </a:stretch>
        </p:blipFill>
        <p:spPr bwMode="auto">
          <a:xfrm>
            <a:off x="2411760" y="908720"/>
            <a:ext cx="4608511" cy="5524398"/>
          </a:xfrm>
          <a:prstGeom prst="rect">
            <a:avLst/>
          </a:prstGeom>
          <a:noFill/>
          <a:ln w="9525">
            <a:noFill/>
            <a:miter lim="800000"/>
            <a:headEnd/>
            <a:tailEnd/>
          </a:ln>
        </p:spPr>
      </p:pic>
      <p:pic>
        <p:nvPicPr>
          <p:cNvPr id="16386" name="Picture 2"/>
          <p:cNvPicPr>
            <a:picLocks noChangeAspect="1" noChangeArrowheads="1"/>
          </p:cNvPicPr>
          <p:nvPr/>
        </p:nvPicPr>
        <p:blipFill>
          <a:blip r:embed="rId4" cstate="print"/>
          <a:srcRect/>
          <a:stretch>
            <a:fillRect/>
          </a:stretch>
        </p:blipFill>
        <p:spPr bwMode="auto">
          <a:xfrm>
            <a:off x="899592" y="2132856"/>
            <a:ext cx="7732677" cy="2160240"/>
          </a:xfrm>
          <a:prstGeom prst="rect">
            <a:avLst/>
          </a:prstGeom>
          <a:noFill/>
          <a:ln w="9525">
            <a:noFill/>
            <a:miter lim="800000"/>
            <a:headEnd/>
            <a:tailEnd/>
          </a:ln>
          <a:effectLst>
            <a:outerShdw blurRad="50800" dist="190500" dir="16200000" rotWithShape="0">
              <a:prstClr val="black">
                <a:alpha val="40000"/>
              </a:prst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p:cTn id="7" dur="1000" fill="hold"/>
                                        <p:tgtEl>
                                          <p:spTgt spid="16386"/>
                                        </p:tgtEl>
                                        <p:attrNameLst>
                                          <p:attrName>ppt_w</p:attrName>
                                        </p:attrNameLst>
                                      </p:cBhvr>
                                      <p:tavLst>
                                        <p:tav tm="0">
                                          <p:val>
                                            <p:strVal val="#ppt_w*0.70"/>
                                          </p:val>
                                        </p:tav>
                                        <p:tav tm="100000">
                                          <p:val>
                                            <p:strVal val="#ppt_w"/>
                                          </p:val>
                                        </p:tav>
                                      </p:tavLst>
                                    </p:anim>
                                    <p:anim calcmode="lin" valueType="num">
                                      <p:cBhvr>
                                        <p:cTn id="8" dur="1000" fill="hold"/>
                                        <p:tgtEl>
                                          <p:spTgt spid="16386"/>
                                        </p:tgtEl>
                                        <p:attrNameLst>
                                          <p:attrName>ppt_h</p:attrName>
                                        </p:attrNameLst>
                                      </p:cBhvr>
                                      <p:tavLst>
                                        <p:tav tm="0">
                                          <p:val>
                                            <p:strVal val="#ppt_h"/>
                                          </p:val>
                                        </p:tav>
                                        <p:tav tm="100000">
                                          <p:val>
                                            <p:strVal val="#ppt_h"/>
                                          </p:val>
                                        </p:tav>
                                      </p:tavLst>
                                    </p:anim>
                                    <p:animEffect transition="in" filter="fade">
                                      <p:cBhvr>
                                        <p:cTn id="9" dur="10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1507" name="Text Box 25"/>
          <p:cNvSpPr txBox="1">
            <a:spLocks noChangeArrowheads="1"/>
          </p:cNvSpPr>
          <p:nvPr/>
        </p:nvSpPr>
        <p:spPr bwMode="auto">
          <a:xfrm>
            <a:off x="468313" y="333375"/>
            <a:ext cx="82804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dirty="0">
                <a:latin typeface="Trebuchet MS" pitchFamily="34" charset="0"/>
              </a:rPr>
              <a:t>2. Credibilidade das agências </a:t>
            </a:r>
            <a:r>
              <a:rPr lang="pt-PT" dirty="0" smtClean="0">
                <a:latin typeface="Trebuchet MS" pitchFamily="34" charset="0"/>
              </a:rPr>
              <a:t>de </a:t>
            </a:r>
            <a:r>
              <a:rPr lang="pt-PT" dirty="0">
                <a:latin typeface="Trebuchet MS" pitchFamily="34" charset="0"/>
              </a:rPr>
              <a:t>Rating</a:t>
            </a:r>
            <a:endParaRPr lang="en-GB" dirty="0">
              <a:latin typeface="Trebuchet MS" pitchFamily="34" charset="0"/>
            </a:endParaRPr>
          </a:p>
        </p:txBody>
      </p:sp>
      <p:sp>
        <p:nvSpPr>
          <p:cNvPr id="21508" name="Rectangle 40"/>
          <p:cNvSpPr>
            <a:spLocks noChangeArrowheads="1"/>
          </p:cNvSpPr>
          <p:nvPr/>
        </p:nvSpPr>
        <p:spPr bwMode="auto">
          <a:xfrm>
            <a:off x="468313" y="620713"/>
            <a:ext cx="7959230"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dirty="0" smtClean="0">
                <a:latin typeface="Trebuchet MS" pitchFamily="34" charset="0"/>
              </a:rPr>
              <a:t>Performance das agências de Rating antes da crise da Ásia – Ratings da Moody’s e S&amp;P 1996-1997</a:t>
            </a:r>
            <a:endParaRPr lang="en-GB" sz="1400" dirty="0">
              <a:latin typeface="Trebuchet MS" pitchFamily="34" charset="0"/>
            </a:endParaRPr>
          </a:p>
        </p:txBody>
      </p:sp>
      <p:pic>
        <p:nvPicPr>
          <p:cNvPr id="15363" name="Picture 3"/>
          <p:cNvPicPr>
            <a:picLocks noChangeAspect="1" noChangeArrowheads="1"/>
          </p:cNvPicPr>
          <p:nvPr/>
        </p:nvPicPr>
        <p:blipFill>
          <a:blip r:embed="rId3" cstate="print">
            <a:lum bright="-24000" contrast="-31000"/>
          </a:blip>
          <a:srcRect/>
          <a:stretch>
            <a:fillRect/>
          </a:stretch>
        </p:blipFill>
        <p:spPr bwMode="auto">
          <a:xfrm>
            <a:off x="2411760" y="908720"/>
            <a:ext cx="4608511" cy="5524398"/>
          </a:xfrm>
          <a:prstGeom prst="rect">
            <a:avLst/>
          </a:prstGeom>
          <a:noFill/>
          <a:ln w="9525">
            <a:noFill/>
            <a:miter lim="800000"/>
            <a:headEnd/>
            <a:tailEnd/>
          </a:ln>
        </p:spPr>
      </p:pic>
      <p:pic>
        <p:nvPicPr>
          <p:cNvPr id="17410" name="Picture 2"/>
          <p:cNvPicPr>
            <a:picLocks noChangeAspect="1" noChangeArrowheads="1"/>
          </p:cNvPicPr>
          <p:nvPr/>
        </p:nvPicPr>
        <p:blipFill>
          <a:blip r:embed="rId4" cstate="print"/>
          <a:srcRect/>
          <a:stretch>
            <a:fillRect/>
          </a:stretch>
        </p:blipFill>
        <p:spPr bwMode="auto">
          <a:xfrm>
            <a:off x="899592" y="1052736"/>
            <a:ext cx="7325014" cy="4680520"/>
          </a:xfrm>
          <a:prstGeom prst="rect">
            <a:avLst/>
          </a:prstGeom>
          <a:noFill/>
          <a:ln w="9525">
            <a:noFill/>
            <a:miter lim="800000"/>
            <a:headEnd/>
            <a:tailEnd/>
          </a:ln>
          <a:effectLst>
            <a:outerShdw blurRad="50800" dist="88900" dir="16200000" rotWithShape="0">
              <a:prstClr val="black">
                <a:alpha val="40000"/>
              </a:prst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p:cTn id="7" dur="500" fill="hold"/>
                                        <p:tgtEl>
                                          <p:spTgt spid="17410"/>
                                        </p:tgtEl>
                                        <p:attrNameLst>
                                          <p:attrName>ppt_w</p:attrName>
                                        </p:attrNameLst>
                                      </p:cBhvr>
                                      <p:tavLst>
                                        <p:tav tm="0">
                                          <p:val>
                                            <p:fltVal val="0"/>
                                          </p:val>
                                        </p:tav>
                                        <p:tav tm="100000">
                                          <p:val>
                                            <p:strVal val="#ppt_w"/>
                                          </p:val>
                                        </p:tav>
                                      </p:tavLst>
                                    </p:anim>
                                    <p:anim calcmode="lin" valueType="num">
                                      <p:cBhvr>
                                        <p:cTn id="8" dur="500" fill="hold"/>
                                        <p:tgtEl>
                                          <p:spTgt spid="174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2531" name="Text Box 25"/>
          <p:cNvSpPr txBox="1">
            <a:spLocks noChangeArrowheads="1"/>
          </p:cNvSpPr>
          <p:nvPr/>
        </p:nvSpPr>
        <p:spPr bwMode="auto">
          <a:xfrm>
            <a:off x="468313" y="333375"/>
            <a:ext cx="82804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a:latin typeface="Trebuchet MS" pitchFamily="34" charset="0"/>
              </a:rPr>
              <a:t>2. Credibilidade das agências da Rating</a:t>
            </a:r>
            <a:endParaRPr lang="en-GB">
              <a:latin typeface="Trebuchet MS" pitchFamily="34" charset="0"/>
            </a:endParaRPr>
          </a:p>
        </p:txBody>
      </p:sp>
      <p:sp>
        <p:nvSpPr>
          <p:cNvPr id="22532" name="Rectangle 40"/>
          <p:cNvSpPr>
            <a:spLocks noChangeArrowheads="1"/>
          </p:cNvSpPr>
          <p:nvPr/>
        </p:nvSpPr>
        <p:spPr bwMode="auto">
          <a:xfrm>
            <a:off x="468313" y="620713"/>
            <a:ext cx="3305175"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a:latin typeface="Trebuchet MS" pitchFamily="34" charset="0"/>
              </a:rPr>
              <a:t>A prociclicidade das agências de rating</a:t>
            </a:r>
            <a:endParaRPr lang="en-GB" sz="1400">
              <a:latin typeface="Trebuchet MS" pitchFamily="34" charset="0"/>
            </a:endParaRPr>
          </a:p>
        </p:txBody>
      </p:sp>
      <p:sp>
        <p:nvSpPr>
          <p:cNvPr id="22533" name="TextBox 9"/>
          <p:cNvSpPr txBox="1">
            <a:spLocks noChangeArrowheads="1"/>
          </p:cNvSpPr>
          <p:nvPr/>
        </p:nvSpPr>
        <p:spPr bwMode="auto">
          <a:xfrm>
            <a:off x="539750" y="1341438"/>
            <a:ext cx="8135938" cy="360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PT" sz="1200" dirty="0"/>
              <a:t>As Agências de Rating sofrem de um enviesamento, conhecido como o “</a:t>
            </a:r>
            <a:r>
              <a:rPr lang="pt-PT" sz="1200" dirty="0" err="1"/>
              <a:t>anchoring</a:t>
            </a:r>
            <a:r>
              <a:rPr lang="pt-PT" sz="1200" dirty="0"/>
              <a:t>”, provocado pelo facto de ficarem condicionadas e presas às anteriores notações.</a:t>
            </a:r>
          </a:p>
          <a:p>
            <a:pPr algn="ctr" eaLnBrk="1" hangingPunct="1"/>
            <a:endParaRPr lang="pt-PT" sz="1200" dirty="0"/>
          </a:p>
          <a:p>
            <a:pPr algn="ctr" eaLnBrk="1" hangingPunct="1"/>
            <a:r>
              <a:rPr lang="pt-PT" sz="1200" dirty="0" err="1"/>
              <a:t>Eduard</a:t>
            </a:r>
            <a:r>
              <a:rPr lang="pt-PT" sz="1200" dirty="0"/>
              <a:t> </a:t>
            </a:r>
            <a:r>
              <a:rPr lang="pt-PT" sz="1200" dirty="0" err="1"/>
              <a:t>Altman</a:t>
            </a:r>
            <a:r>
              <a:rPr lang="pt-PT" sz="1200" dirty="0"/>
              <a:t> afirma que esse enviesamento e rigidez é mais </a:t>
            </a:r>
            <a:r>
              <a:rPr lang="pt-PT" sz="1200" dirty="0" smtClean="0"/>
              <a:t>notório </a:t>
            </a:r>
            <a:r>
              <a:rPr lang="pt-PT" sz="1200" dirty="0"/>
              <a:t>nos </a:t>
            </a:r>
            <a:r>
              <a:rPr lang="pt-PT" sz="1200" dirty="0" err="1"/>
              <a:t>downgrades</a:t>
            </a:r>
            <a:r>
              <a:rPr lang="pt-PT" sz="1200" dirty="0"/>
              <a:t>, já que as Agências tendem </a:t>
            </a:r>
            <a:r>
              <a:rPr lang="pt-PT" sz="1200" dirty="0" smtClean="0"/>
              <a:t>a acompanhar </a:t>
            </a:r>
            <a:r>
              <a:rPr lang="pt-PT" sz="1200" dirty="0"/>
              <a:t>um </a:t>
            </a:r>
            <a:r>
              <a:rPr lang="pt-PT" sz="1200" dirty="0" err="1"/>
              <a:t>downgrade</a:t>
            </a:r>
            <a:r>
              <a:rPr lang="pt-PT" sz="1200" dirty="0"/>
              <a:t> por outro </a:t>
            </a:r>
            <a:r>
              <a:rPr lang="pt-PT" sz="1200" dirty="0" err="1"/>
              <a:t>downgrade</a:t>
            </a:r>
            <a:r>
              <a:rPr lang="pt-PT" sz="1200" dirty="0"/>
              <a:t> do que por um upgrade.</a:t>
            </a:r>
          </a:p>
          <a:p>
            <a:pPr algn="ctr" eaLnBrk="1" hangingPunct="1"/>
            <a:endParaRPr lang="pt-PT" sz="1200" dirty="0"/>
          </a:p>
          <a:p>
            <a:pPr algn="ctr" eaLnBrk="1" hangingPunct="1"/>
            <a:r>
              <a:rPr lang="pt-PT" sz="1200" dirty="0" err="1"/>
              <a:t>Altman</a:t>
            </a:r>
            <a:r>
              <a:rPr lang="pt-PT" sz="1200" dirty="0"/>
              <a:t> considera que </a:t>
            </a:r>
            <a:r>
              <a:rPr lang="pt-PT" sz="1200" dirty="0" smtClean="0"/>
              <a:t>as  </a:t>
            </a:r>
            <a:r>
              <a:rPr lang="pt-PT" sz="1200" dirty="0"/>
              <a:t>Agências servem as más noticias em pequenas doses durante muitas vezes, em vez de rebentarem completamente com o mutuário (que é a fonte da sua receita – conflito de interesses) ao descer imediatamente o Rating em mais de um </a:t>
            </a:r>
            <a:r>
              <a:rPr lang="pt-PT" sz="1200" dirty="0" smtClean="0"/>
              <a:t>nível.</a:t>
            </a:r>
            <a:endParaRPr lang="pt-PT" sz="1200" dirty="0"/>
          </a:p>
          <a:p>
            <a:pPr algn="ctr" eaLnBrk="1" hangingPunct="1"/>
            <a:endParaRPr lang="pt-PT" sz="1200" dirty="0"/>
          </a:p>
          <a:p>
            <a:pPr algn="ctr" eaLnBrk="1" hangingPunct="1"/>
            <a:r>
              <a:rPr lang="pt-PT" sz="1200" dirty="0"/>
              <a:t>Isto faz com que as suas previsões sejam mais uma reacção aos factos e </a:t>
            </a:r>
            <a:r>
              <a:rPr lang="pt-PT" sz="1200" dirty="0" smtClean="0"/>
              <a:t>notícias </a:t>
            </a:r>
            <a:r>
              <a:rPr lang="pt-PT" sz="1200" dirty="0"/>
              <a:t>do que propriamente uma antecipação dos mesmos.</a:t>
            </a:r>
          </a:p>
          <a:p>
            <a:pPr algn="ctr" eaLnBrk="1" hangingPunct="1"/>
            <a:endParaRPr lang="pt-PT" sz="1200" dirty="0"/>
          </a:p>
          <a:p>
            <a:pPr algn="ctr" eaLnBrk="1" hangingPunct="1"/>
            <a:r>
              <a:rPr lang="pt-PT" sz="1200" dirty="0"/>
              <a:t>Verifica-se por isso uma </a:t>
            </a:r>
            <a:r>
              <a:rPr lang="pt-PT" sz="1200" dirty="0" err="1"/>
              <a:t>prociclicidade</a:t>
            </a:r>
            <a:r>
              <a:rPr lang="pt-PT" sz="1200" dirty="0"/>
              <a:t> das Agências de Rating, ou seja, o agravamento das notações de risco de crédito está ligado ao ambiente </a:t>
            </a:r>
            <a:r>
              <a:rPr lang="pt-PT" sz="1200" dirty="0" smtClean="0"/>
              <a:t>macroeconómico </a:t>
            </a:r>
            <a:r>
              <a:rPr lang="pt-PT" sz="1200" dirty="0"/>
              <a:t>e as más </a:t>
            </a:r>
            <a:r>
              <a:rPr lang="pt-PT" sz="1200" dirty="0" smtClean="0"/>
              <a:t>notícias</a:t>
            </a:r>
            <a:r>
              <a:rPr lang="pt-PT" sz="1200" dirty="0"/>
              <a:t>. Quando o ambiente se deteriora as notações reagem em baixa, com o risco a aumentar e a ter um efeito </a:t>
            </a:r>
            <a:r>
              <a:rPr lang="pt-PT" sz="1200" dirty="0" smtClean="0"/>
              <a:t>amplificador </a:t>
            </a:r>
            <a:r>
              <a:rPr lang="pt-PT" sz="1200" dirty="0"/>
              <a:t>e até </a:t>
            </a:r>
            <a:r>
              <a:rPr lang="pt-PT" sz="1200" dirty="0" smtClean="0"/>
              <a:t>sistémico</a:t>
            </a:r>
            <a:r>
              <a:rPr lang="pt-PT" sz="1200" dirty="0"/>
              <a:t>, por sua vez, quando o ambiente fortalece, notações reagem em alta e o risco de crédito diminui.</a:t>
            </a:r>
          </a:p>
          <a:p>
            <a:pPr algn="ctr" eaLnBrk="1" hangingPunct="1"/>
            <a:endParaRPr lang="pt-PT" sz="1200" dirty="0"/>
          </a:p>
          <a:p>
            <a:pPr algn="ctr" eaLnBrk="1" hangingPunct="1"/>
            <a:endParaRPr lang="en-US" sz="1200" dirty="0"/>
          </a:p>
        </p:txBody>
      </p:sp>
      <p:sp>
        <p:nvSpPr>
          <p:cNvPr id="6" name="TextBox 5"/>
          <p:cNvSpPr txBox="1">
            <a:spLocks noChangeArrowheads="1"/>
          </p:cNvSpPr>
          <p:nvPr/>
        </p:nvSpPr>
        <p:spPr bwMode="auto">
          <a:xfrm>
            <a:off x="755650" y="4652963"/>
            <a:ext cx="7704138" cy="1200150"/>
          </a:xfrm>
          <a:prstGeom prst="rect">
            <a:avLst/>
          </a:prstGeom>
          <a:solidFill>
            <a:srgbClr val="00959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pt-BR" dirty="0">
                <a:solidFill>
                  <a:schemeClr val="bg1"/>
                </a:solidFill>
              </a:rPr>
              <a:t>As Agências de Rating reclassificam o mutuário de forma procíclica,  seguindo a opinião da maioria </a:t>
            </a:r>
            <a:r>
              <a:rPr lang="pt-BR" dirty="0" smtClean="0">
                <a:solidFill>
                  <a:schemeClr val="bg1"/>
                </a:solidFill>
              </a:rPr>
              <a:t>dos </a:t>
            </a:r>
            <a:r>
              <a:rPr lang="pt-BR" dirty="0">
                <a:solidFill>
                  <a:schemeClr val="bg1"/>
                </a:solidFill>
              </a:rPr>
              <a:t>participantes </a:t>
            </a:r>
            <a:r>
              <a:rPr lang="pt-BR" dirty="0" smtClean="0">
                <a:solidFill>
                  <a:schemeClr val="bg1"/>
                </a:solidFill>
              </a:rPr>
              <a:t>do </a:t>
            </a:r>
            <a:r>
              <a:rPr lang="pt-BR" dirty="0">
                <a:solidFill>
                  <a:schemeClr val="bg1"/>
                </a:solidFill>
              </a:rPr>
              <a:t>mercado, amplificando as dificuldades de acesso ao crédito em momentos de recessão e dificultando ainda mais a recuperação do mutuário. </a:t>
            </a:r>
            <a:endParaRPr lang="en-US"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3555" name="Text Box 25"/>
          <p:cNvSpPr txBox="1">
            <a:spLocks noChangeArrowheads="1"/>
          </p:cNvSpPr>
          <p:nvPr/>
        </p:nvSpPr>
        <p:spPr bwMode="auto">
          <a:xfrm>
            <a:off x="468313" y="333375"/>
            <a:ext cx="82804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dirty="0">
                <a:latin typeface="Trebuchet MS" pitchFamily="34" charset="0"/>
              </a:rPr>
              <a:t>2. Credibilidade das agências </a:t>
            </a:r>
            <a:r>
              <a:rPr lang="pt-PT" dirty="0" smtClean="0">
                <a:latin typeface="Trebuchet MS" pitchFamily="34" charset="0"/>
              </a:rPr>
              <a:t>de </a:t>
            </a:r>
            <a:r>
              <a:rPr lang="pt-PT" dirty="0">
                <a:latin typeface="Trebuchet MS" pitchFamily="34" charset="0"/>
              </a:rPr>
              <a:t>Rating</a:t>
            </a:r>
            <a:endParaRPr lang="en-GB" dirty="0">
              <a:latin typeface="Trebuchet MS" pitchFamily="34" charset="0"/>
            </a:endParaRPr>
          </a:p>
        </p:txBody>
      </p:sp>
      <p:sp>
        <p:nvSpPr>
          <p:cNvPr id="23556" name="Rectangle 40"/>
          <p:cNvSpPr>
            <a:spLocks noChangeArrowheads="1"/>
          </p:cNvSpPr>
          <p:nvPr/>
        </p:nvSpPr>
        <p:spPr bwMode="auto">
          <a:xfrm>
            <a:off x="468313" y="620713"/>
            <a:ext cx="3362325"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a:latin typeface="Trebuchet MS" pitchFamily="34" charset="0"/>
              </a:rPr>
              <a:t>Enviesamentos das agências de Rating </a:t>
            </a:r>
            <a:endParaRPr lang="en-GB" sz="1400">
              <a:latin typeface="Trebuchet MS" pitchFamily="34" charset="0"/>
            </a:endParaRPr>
          </a:p>
        </p:txBody>
      </p:sp>
      <p:sp>
        <p:nvSpPr>
          <p:cNvPr id="23557" name="TextBox 9"/>
          <p:cNvSpPr txBox="1">
            <a:spLocks noChangeArrowheads="1"/>
          </p:cNvSpPr>
          <p:nvPr/>
        </p:nvSpPr>
        <p:spPr bwMode="auto">
          <a:xfrm>
            <a:off x="539750" y="1341438"/>
            <a:ext cx="8135938" cy="4924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buFont typeface="Arial" charset="0"/>
              <a:buChar char="•"/>
            </a:pPr>
            <a:endParaRPr lang="pt-PT" sz="1200" dirty="0"/>
          </a:p>
          <a:p>
            <a:pPr eaLnBrk="1" hangingPunct="1">
              <a:buFont typeface="Arial" charset="0"/>
              <a:buChar char="•"/>
            </a:pPr>
            <a:r>
              <a:rPr lang="pt-PT" sz="1400" dirty="0"/>
              <a:t> “</a:t>
            </a:r>
            <a:r>
              <a:rPr lang="pt-PT" sz="1400" b="1" dirty="0"/>
              <a:t>Status Quo”/</a:t>
            </a:r>
            <a:r>
              <a:rPr lang="pt-PT" sz="1400" b="1" dirty="0" err="1" smtClean="0"/>
              <a:t>Colluding</a:t>
            </a:r>
            <a:r>
              <a:rPr lang="pt-PT" sz="1400" b="1" dirty="0" smtClean="0"/>
              <a:t> </a:t>
            </a:r>
            <a:r>
              <a:rPr lang="pt-PT" sz="1400" b="1" dirty="0" err="1"/>
              <a:t>Behavior</a:t>
            </a:r>
            <a:r>
              <a:rPr lang="pt-PT" sz="1400" b="1" dirty="0"/>
              <a:t>/Herd </a:t>
            </a:r>
            <a:r>
              <a:rPr lang="pt-PT" sz="1400" b="1" dirty="0" err="1"/>
              <a:t>Behavior</a:t>
            </a:r>
            <a:r>
              <a:rPr lang="pt-PT" sz="1400" b="1" dirty="0"/>
              <a:t>/</a:t>
            </a:r>
            <a:r>
              <a:rPr lang="pt-PT" sz="1400" b="1" dirty="0" err="1"/>
              <a:t>Conformity</a:t>
            </a:r>
            <a:r>
              <a:rPr lang="pt-PT" sz="1400" b="1" dirty="0"/>
              <a:t> Bias – </a:t>
            </a:r>
            <a:r>
              <a:rPr lang="pt-PT" sz="1400" dirty="0"/>
              <a:t>Têm tendência a agir em linha com as restantes agências. Existem </a:t>
            </a:r>
            <a:r>
              <a:rPr lang="pt-PT" sz="1400" dirty="0" smtClean="0"/>
              <a:t>indícios </a:t>
            </a:r>
            <a:r>
              <a:rPr lang="pt-PT" sz="1400" dirty="0"/>
              <a:t>de que as principais agências raramente chegam a avaliações divergentes sobre o mesmo emitente (</a:t>
            </a:r>
            <a:r>
              <a:rPr lang="pt-PT" sz="1400" dirty="0" err="1"/>
              <a:t>Kuhner</a:t>
            </a:r>
            <a:r>
              <a:rPr lang="pt-PT" sz="1400" dirty="0"/>
              <a:t>, 2001).</a:t>
            </a:r>
          </a:p>
          <a:p>
            <a:pPr eaLnBrk="1" hangingPunct="1">
              <a:buFont typeface="Arial" charset="0"/>
              <a:buChar char="•"/>
            </a:pPr>
            <a:r>
              <a:rPr lang="pt-PT" sz="1400" dirty="0"/>
              <a:t> </a:t>
            </a:r>
            <a:r>
              <a:rPr lang="pt-PT" sz="1400" b="1" dirty="0"/>
              <a:t>Sociocultural </a:t>
            </a:r>
            <a:r>
              <a:rPr lang="pt-PT" sz="1400" b="1" dirty="0" err="1"/>
              <a:t>bias</a:t>
            </a:r>
            <a:r>
              <a:rPr lang="pt-PT" sz="1400" b="1" dirty="0"/>
              <a:t> – </a:t>
            </a:r>
            <a:r>
              <a:rPr lang="pt-PT" sz="1400" dirty="0"/>
              <a:t>Há uma suspeição muito difundida de que as avaliações das agências anglo-americanas são </a:t>
            </a:r>
            <a:r>
              <a:rPr lang="pt-PT" sz="1400" dirty="0" smtClean="0"/>
              <a:t>influenciadas </a:t>
            </a:r>
            <a:r>
              <a:rPr lang="pt-PT" sz="1400" dirty="0"/>
              <a:t>por questões </a:t>
            </a:r>
            <a:r>
              <a:rPr lang="pt-PT" sz="1400" dirty="0" smtClean="0"/>
              <a:t>socioculturais, discriminando </a:t>
            </a:r>
            <a:r>
              <a:rPr lang="pt-PT" sz="1400" dirty="0"/>
              <a:t>emitentes que não </a:t>
            </a:r>
            <a:r>
              <a:rPr lang="pt-PT" sz="1400" dirty="0" smtClean="0"/>
              <a:t>acompanhem as </a:t>
            </a:r>
            <a:r>
              <a:rPr lang="pt-PT" sz="1400" dirty="0"/>
              <a:t>ideias Anglo-Americanos nas suas decisões de gestão e nas </a:t>
            </a:r>
            <a:r>
              <a:rPr lang="pt-PT" sz="1400" dirty="0" smtClean="0"/>
              <a:t>práticas </a:t>
            </a:r>
            <a:r>
              <a:rPr lang="pt-PT" sz="1400" dirty="0"/>
              <a:t>de relato financeiro (</a:t>
            </a:r>
            <a:r>
              <a:rPr lang="pt-PT" sz="1400" dirty="0" err="1"/>
              <a:t>Kuhner</a:t>
            </a:r>
            <a:r>
              <a:rPr lang="pt-PT" sz="1400" dirty="0"/>
              <a:t>, 2001).</a:t>
            </a:r>
          </a:p>
          <a:p>
            <a:pPr eaLnBrk="1" hangingPunct="1">
              <a:buFont typeface="Arial" charset="0"/>
              <a:buChar char="•"/>
            </a:pPr>
            <a:r>
              <a:rPr lang="pt-PT" sz="1400" dirty="0"/>
              <a:t> </a:t>
            </a:r>
            <a:r>
              <a:rPr lang="pt-PT" sz="1400" b="1" dirty="0"/>
              <a:t>Punição dos emitentes desobedientes</a:t>
            </a:r>
            <a:r>
              <a:rPr lang="pt-PT" sz="1400" dirty="0"/>
              <a:t> </a:t>
            </a:r>
            <a:r>
              <a:rPr lang="pt-PT" sz="1400" b="1" dirty="0"/>
              <a:t>– </a:t>
            </a:r>
            <a:r>
              <a:rPr lang="pt-PT" sz="1400" dirty="0"/>
              <a:t>As agências geralmente são contratadas pelos </a:t>
            </a:r>
            <a:r>
              <a:rPr lang="pt-PT" sz="1400" dirty="0" smtClean="0"/>
              <a:t>próprios </a:t>
            </a:r>
            <a:r>
              <a:rPr lang="pt-PT" sz="1400" dirty="0"/>
              <a:t>emitentes, no entanto, por vezes, </a:t>
            </a:r>
            <a:r>
              <a:rPr lang="pt-PT" sz="1400" dirty="0" smtClean="0"/>
              <a:t>emitem </a:t>
            </a:r>
            <a:r>
              <a:rPr lang="pt-PT" sz="1400" dirty="0"/>
              <a:t>ratings mesmo sem mandato dos emitentes. Existe a ideia que o fazem por várias razões, entre elas, com evidências do passado, como forma de </a:t>
            </a:r>
            <a:r>
              <a:rPr lang="pt-PT" sz="1400" dirty="0" smtClean="0"/>
              <a:t>discriminar </a:t>
            </a:r>
            <a:r>
              <a:rPr lang="pt-PT" sz="1400" dirty="0"/>
              <a:t>os emitentes que não contratam o serviço </a:t>
            </a:r>
            <a:r>
              <a:rPr lang="pt-PT" sz="1400" dirty="0" smtClean="0"/>
              <a:t>e, portanto, </a:t>
            </a:r>
            <a:r>
              <a:rPr lang="pt-PT" sz="1400" dirty="0"/>
              <a:t>não pagam por ele. (Esta suspeição chegou a levar que fossem movidos procedimentos legais contra a </a:t>
            </a:r>
            <a:r>
              <a:rPr lang="pt-PT" sz="1400" dirty="0" err="1"/>
              <a:t>Moodys</a:t>
            </a:r>
            <a:r>
              <a:rPr lang="pt-PT" sz="1400" dirty="0"/>
              <a:t> – </a:t>
            </a:r>
            <a:r>
              <a:rPr lang="pt-PT" sz="1400" dirty="0" err="1"/>
              <a:t>The</a:t>
            </a:r>
            <a:r>
              <a:rPr lang="pt-PT" sz="1400" dirty="0"/>
              <a:t> </a:t>
            </a:r>
            <a:r>
              <a:rPr lang="pt-PT" sz="1400" dirty="0" err="1"/>
              <a:t>Economist</a:t>
            </a:r>
            <a:r>
              <a:rPr lang="pt-PT" sz="1400" dirty="0"/>
              <a:t>, 1 Junho de 1996). </a:t>
            </a:r>
          </a:p>
          <a:p>
            <a:pPr eaLnBrk="1" hangingPunct="1">
              <a:buFont typeface="Arial" charset="0"/>
              <a:buChar char="•"/>
            </a:pPr>
            <a:r>
              <a:rPr lang="pt-PT" sz="1400" dirty="0"/>
              <a:t> </a:t>
            </a:r>
            <a:r>
              <a:rPr lang="pt-PT" sz="1400" b="1" dirty="0" err="1"/>
              <a:t>Prociclicidade</a:t>
            </a:r>
            <a:r>
              <a:rPr lang="pt-PT" sz="1400" b="1" dirty="0"/>
              <a:t> – </a:t>
            </a:r>
            <a:r>
              <a:rPr lang="pt-PT" sz="1400" dirty="0"/>
              <a:t>Principalmente depois da crise do </a:t>
            </a:r>
            <a:r>
              <a:rPr lang="pt-PT" sz="1400" dirty="0" smtClean="0"/>
              <a:t>Sudeste Asiático </a:t>
            </a:r>
            <a:r>
              <a:rPr lang="pt-PT" sz="1400" dirty="0"/>
              <a:t>(1997/1998), as agências têm sido acusadas de um comportamento </a:t>
            </a:r>
            <a:r>
              <a:rPr lang="pt-PT" sz="1400" dirty="0" err="1" smtClean="0"/>
              <a:t>procíclico</a:t>
            </a:r>
            <a:r>
              <a:rPr lang="pt-PT" sz="1400" dirty="0" smtClean="0"/>
              <a:t> </a:t>
            </a:r>
            <a:r>
              <a:rPr lang="pt-PT" sz="1400" dirty="0"/>
              <a:t>por apenas seguirem a opinião da maioria dos participantes do mercado, sem que antes das crises tenham dado qualquer sinal da sua emergência. No entanto, quando a crise já esta instalada e se começa a espalhar, as agências reagem muito rapidamente baixando </a:t>
            </a:r>
            <a:r>
              <a:rPr lang="pt-PT" sz="1400" dirty="0" smtClean="0"/>
              <a:t>sistemática </a:t>
            </a:r>
            <a:r>
              <a:rPr lang="pt-PT" sz="1400" dirty="0"/>
              <a:t>e massivamente, em curto espaço, o rating dos emitentes sem terem em conta a qualidade individual do emitente.</a:t>
            </a:r>
          </a:p>
          <a:p>
            <a:pPr eaLnBrk="1" hangingPunct="1">
              <a:buFont typeface="Arial" charset="0"/>
              <a:buChar char="•"/>
            </a:pPr>
            <a:endParaRPr lang="pt-PT" sz="1200" dirty="0"/>
          </a:p>
          <a:p>
            <a:pPr eaLnBrk="1" hangingPunct="1"/>
            <a:endParaRPr lang="pt-PT" sz="1200" dirty="0"/>
          </a:p>
          <a:p>
            <a:pPr eaLnBrk="1" hangingPunct="1">
              <a:buFont typeface="Arial" charset="0"/>
              <a:buChar char="•"/>
            </a:pPr>
            <a:endParaRPr lang="pt-PT" sz="1200" dirty="0"/>
          </a:p>
        </p:txBody>
      </p:sp>
      <p:sp>
        <p:nvSpPr>
          <p:cNvPr id="7" name="TextBox 6"/>
          <p:cNvSpPr txBox="1"/>
          <p:nvPr/>
        </p:nvSpPr>
        <p:spPr>
          <a:xfrm>
            <a:off x="539750" y="1125538"/>
            <a:ext cx="1416050" cy="368300"/>
          </a:xfrm>
          <a:prstGeom prst="rect">
            <a:avLst/>
          </a:prstGeom>
          <a:noFill/>
        </p:spPr>
        <p:txBody>
          <a:bodyPr wrap="none">
            <a:spAutoFit/>
          </a:bodyPr>
          <a:lstStyle/>
          <a:p>
            <a:pPr>
              <a:defRPr/>
            </a:pPr>
            <a:r>
              <a:rPr lang="pt-PT" dirty="0">
                <a:effectLst>
                  <a:outerShdw blurRad="38100" dist="38100" dir="2700000" algn="tl">
                    <a:srgbClr val="000000">
                      <a:alpha val="43137"/>
                    </a:srgbClr>
                  </a:outerShdw>
                </a:effectLst>
              </a:rPr>
              <a:t>Resumindo:</a:t>
            </a:r>
            <a:endParaRPr lang="en-US"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4579" name="Text Box 25"/>
          <p:cNvSpPr txBox="1">
            <a:spLocks noChangeArrowheads="1"/>
          </p:cNvSpPr>
          <p:nvPr/>
        </p:nvSpPr>
        <p:spPr bwMode="auto">
          <a:xfrm>
            <a:off x="468313" y="333375"/>
            <a:ext cx="82804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dirty="0">
                <a:latin typeface="Trebuchet MS" pitchFamily="34" charset="0"/>
              </a:rPr>
              <a:t>2. Credibilidade das agências </a:t>
            </a:r>
            <a:r>
              <a:rPr lang="pt-PT" dirty="0" smtClean="0">
                <a:latin typeface="Trebuchet MS" pitchFamily="34" charset="0"/>
              </a:rPr>
              <a:t>de </a:t>
            </a:r>
            <a:r>
              <a:rPr lang="pt-PT" dirty="0">
                <a:latin typeface="Trebuchet MS" pitchFamily="34" charset="0"/>
              </a:rPr>
              <a:t>Rating</a:t>
            </a:r>
            <a:endParaRPr lang="en-GB" dirty="0">
              <a:latin typeface="Trebuchet MS" pitchFamily="34" charset="0"/>
            </a:endParaRPr>
          </a:p>
        </p:txBody>
      </p:sp>
      <p:sp>
        <p:nvSpPr>
          <p:cNvPr id="24580" name="Rectangle 40"/>
          <p:cNvSpPr>
            <a:spLocks noChangeArrowheads="1"/>
          </p:cNvSpPr>
          <p:nvPr/>
        </p:nvSpPr>
        <p:spPr bwMode="auto">
          <a:xfrm>
            <a:off x="468313" y="620713"/>
            <a:ext cx="1385316"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dirty="0">
                <a:latin typeface="Trebuchet MS" pitchFamily="34" charset="0"/>
              </a:rPr>
              <a:t>Crise </a:t>
            </a:r>
            <a:r>
              <a:rPr lang="pt-PT" sz="1400" dirty="0" smtClean="0">
                <a:latin typeface="Trebuchet MS" pitchFamily="34" charset="0"/>
              </a:rPr>
              <a:t>sistémica</a:t>
            </a:r>
            <a:endParaRPr lang="en-GB" sz="1400" dirty="0">
              <a:latin typeface="Trebuchet MS" pitchFamily="34" charset="0"/>
            </a:endParaRPr>
          </a:p>
        </p:txBody>
      </p:sp>
      <p:sp>
        <p:nvSpPr>
          <p:cNvPr id="24581" name="TextBox 9"/>
          <p:cNvSpPr txBox="1">
            <a:spLocks noChangeArrowheads="1"/>
          </p:cNvSpPr>
          <p:nvPr/>
        </p:nvSpPr>
        <p:spPr bwMode="auto">
          <a:xfrm>
            <a:off x="1042988" y="1916113"/>
            <a:ext cx="6842125" cy="3294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pt-PT" sz="1400" dirty="0"/>
          </a:p>
          <a:p>
            <a:pPr algn="ctr" eaLnBrk="1" hangingPunct="1"/>
            <a:r>
              <a:rPr lang="pt-PT" dirty="0"/>
              <a:t>Um determinado “choque” pode ser o gatilho de uma </a:t>
            </a:r>
            <a:r>
              <a:rPr lang="pt-PT" dirty="0" smtClean="0"/>
              <a:t>série </a:t>
            </a:r>
            <a:r>
              <a:rPr lang="pt-PT" dirty="0"/>
              <a:t>de perdas sucessivas e em cadeia de instituições ou mercados dentro de um determinado sistema.</a:t>
            </a:r>
          </a:p>
          <a:p>
            <a:pPr algn="ctr" eaLnBrk="1" hangingPunct="1"/>
            <a:endParaRPr lang="pt-PT" dirty="0"/>
          </a:p>
          <a:p>
            <a:pPr algn="ctr" eaLnBrk="1" hangingPunct="1"/>
            <a:r>
              <a:rPr lang="pt-PT" dirty="0"/>
              <a:t>O evento tanto pode ser uma </a:t>
            </a:r>
            <a:r>
              <a:rPr lang="pt-PT" dirty="0" smtClean="0"/>
              <a:t>contracção </a:t>
            </a:r>
            <a:r>
              <a:rPr lang="pt-PT" dirty="0"/>
              <a:t>monetária repentina que provoque uma alteração substancial na yield curve ou uma correcção </a:t>
            </a:r>
            <a:r>
              <a:rPr lang="pt-PT" dirty="0" smtClean="0"/>
              <a:t>sistémica </a:t>
            </a:r>
            <a:r>
              <a:rPr lang="pt-PT" dirty="0"/>
              <a:t>das </a:t>
            </a:r>
            <a:r>
              <a:rPr lang="pt-PT" dirty="0" smtClean="0"/>
              <a:t>expectativas </a:t>
            </a:r>
            <a:r>
              <a:rPr lang="pt-PT" dirty="0"/>
              <a:t>dos intervenientes no sistema em resposta a determinado incidente, tal como a falência de uma instituição (</a:t>
            </a:r>
            <a:r>
              <a:rPr lang="pt-PT" dirty="0" err="1"/>
              <a:t>Lehman</a:t>
            </a:r>
            <a:r>
              <a:rPr lang="pt-PT" dirty="0"/>
              <a:t>) ou o rebentar de uma bolha especulativa (</a:t>
            </a:r>
            <a:r>
              <a:rPr lang="pt-PT" dirty="0" err="1"/>
              <a:t>subprime</a:t>
            </a:r>
            <a:r>
              <a:rPr lang="pt-PT" dirty="0"/>
              <a:t>).</a:t>
            </a:r>
          </a:p>
          <a:p>
            <a:pPr algn="ctr" eaLnBrk="1" hangingPunct="1"/>
            <a:endParaRPr lang="pt-PT" sz="1400" dirty="0"/>
          </a:p>
        </p:txBody>
      </p:sp>
      <p:sp>
        <p:nvSpPr>
          <p:cNvPr id="24582" name="TextBox 5"/>
          <p:cNvSpPr txBox="1">
            <a:spLocks noChangeArrowheads="1"/>
          </p:cNvSpPr>
          <p:nvPr/>
        </p:nvSpPr>
        <p:spPr bwMode="auto">
          <a:xfrm>
            <a:off x="323850" y="1196975"/>
            <a:ext cx="8496300" cy="369888"/>
          </a:xfrm>
          <a:prstGeom prst="rect">
            <a:avLst/>
          </a:prstGeom>
          <a:noFill/>
          <a:ln w="9525">
            <a:noFill/>
            <a:miter lim="800000"/>
            <a:headEnd/>
            <a:tailEnd/>
          </a:ln>
        </p:spPr>
        <p:txBody>
          <a:bodyPr>
            <a:spAutoFit/>
          </a:bodyPr>
          <a:lstStyle/>
          <a:p>
            <a:pPr algn="ctr">
              <a:defRPr/>
            </a:pPr>
            <a:r>
              <a:rPr lang="pt-PT" dirty="0">
                <a:effectLst>
                  <a:outerShdw blurRad="38100" dist="38100" dir="2700000" algn="tl">
                    <a:srgbClr val="000000">
                      <a:alpha val="43137"/>
                    </a:srgbClr>
                  </a:outerShdw>
                </a:effectLst>
              </a:rPr>
              <a:t>O risco sistemático e assimetria de informação.</a:t>
            </a:r>
            <a:endParaRPr lang="en-US"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5603" name="Text Box 25"/>
          <p:cNvSpPr txBox="1">
            <a:spLocks noChangeArrowheads="1"/>
          </p:cNvSpPr>
          <p:nvPr/>
        </p:nvSpPr>
        <p:spPr bwMode="auto">
          <a:xfrm>
            <a:off x="468313" y="333375"/>
            <a:ext cx="82804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dirty="0">
                <a:latin typeface="Trebuchet MS" pitchFamily="34" charset="0"/>
              </a:rPr>
              <a:t>2. Credibilidade das agências </a:t>
            </a:r>
            <a:r>
              <a:rPr lang="pt-PT" dirty="0" smtClean="0">
                <a:latin typeface="Trebuchet MS" pitchFamily="34" charset="0"/>
              </a:rPr>
              <a:t>de </a:t>
            </a:r>
            <a:r>
              <a:rPr lang="pt-PT" dirty="0">
                <a:latin typeface="Trebuchet MS" pitchFamily="34" charset="0"/>
              </a:rPr>
              <a:t>Rating</a:t>
            </a:r>
            <a:endParaRPr lang="en-GB" dirty="0">
              <a:latin typeface="Trebuchet MS" pitchFamily="34" charset="0"/>
            </a:endParaRPr>
          </a:p>
        </p:txBody>
      </p:sp>
      <p:sp>
        <p:nvSpPr>
          <p:cNvPr id="25604" name="Rectangle 40"/>
          <p:cNvSpPr>
            <a:spLocks noChangeArrowheads="1"/>
          </p:cNvSpPr>
          <p:nvPr/>
        </p:nvSpPr>
        <p:spPr bwMode="auto">
          <a:xfrm>
            <a:off x="468313" y="620713"/>
            <a:ext cx="5918200"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dirty="0">
                <a:latin typeface="Trebuchet MS" pitchFamily="34" charset="0"/>
              </a:rPr>
              <a:t>Crise </a:t>
            </a:r>
            <a:r>
              <a:rPr lang="pt-PT" sz="1400" dirty="0" smtClean="0">
                <a:latin typeface="Trebuchet MS" pitchFamily="34" charset="0"/>
              </a:rPr>
              <a:t>sistémica </a:t>
            </a:r>
            <a:r>
              <a:rPr lang="pt-PT" sz="1400" dirty="0">
                <a:latin typeface="Trebuchet MS" pitchFamily="34" charset="0"/>
              </a:rPr>
              <a:t>e a assimetria da informação como efeito multiplicador</a:t>
            </a:r>
            <a:endParaRPr lang="en-GB" sz="1400" dirty="0">
              <a:latin typeface="Trebuchet MS" pitchFamily="34" charset="0"/>
            </a:endParaRPr>
          </a:p>
        </p:txBody>
      </p:sp>
      <p:sp>
        <p:nvSpPr>
          <p:cNvPr id="25605" name="TextBox 9"/>
          <p:cNvSpPr txBox="1">
            <a:spLocks noChangeArrowheads="1"/>
          </p:cNvSpPr>
          <p:nvPr/>
        </p:nvSpPr>
        <p:spPr bwMode="auto">
          <a:xfrm>
            <a:off x="971550" y="2565400"/>
            <a:ext cx="7056438" cy="30464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PT" sz="1600" dirty="0"/>
              <a:t>Esse </a:t>
            </a:r>
            <a:r>
              <a:rPr lang="pt-PT" sz="1600" dirty="0" smtClean="0"/>
              <a:t>efeito </a:t>
            </a:r>
            <a:r>
              <a:rPr lang="pt-PT" sz="1600" dirty="0"/>
              <a:t>(</a:t>
            </a:r>
            <a:r>
              <a:rPr lang="pt-PT" sz="1600" dirty="0" smtClean="0"/>
              <a:t>sistémico</a:t>
            </a:r>
            <a:r>
              <a:rPr lang="pt-PT" sz="1600" dirty="0"/>
              <a:t>) é potenciado pela assimetria de informação provocada pela prociclicidade das Agência de </a:t>
            </a:r>
            <a:r>
              <a:rPr lang="pt-PT" sz="1600" dirty="0" smtClean="0"/>
              <a:t>Rating (evidente nos ME) </a:t>
            </a:r>
            <a:r>
              <a:rPr lang="pt-PT" sz="1600" dirty="0"/>
              <a:t>e os downgrades </a:t>
            </a:r>
            <a:r>
              <a:rPr lang="pt-PT" sz="1600" dirty="0" smtClean="0"/>
              <a:t>sistemáticos </a:t>
            </a:r>
            <a:r>
              <a:rPr lang="pt-PT" sz="1600" dirty="0"/>
              <a:t>e massivos que em curto espaço de tempo descem a notação dos emitentes sem terem as suas qualidades individuais. </a:t>
            </a:r>
          </a:p>
          <a:p>
            <a:pPr algn="ctr" eaLnBrk="1" hangingPunct="1"/>
            <a:endParaRPr lang="pt-PT" sz="1600" dirty="0"/>
          </a:p>
          <a:p>
            <a:pPr algn="ctr" eaLnBrk="1" hangingPunct="1"/>
            <a:r>
              <a:rPr lang="pt-PT" sz="1600" dirty="0"/>
              <a:t>Os participantes do mercado, perante o crescimento dessa assimetria informacional relativa à qualidade de </a:t>
            </a:r>
            <a:r>
              <a:rPr lang="pt-PT" sz="1600" dirty="0" smtClean="0"/>
              <a:t>crédito </a:t>
            </a:r>
            <a:r>
              <a:rPr lang="pt-PT" sz="1600" dirty="0"/>
              <a:t>dos emitentes são empurrados para uma percepção negativa que é </a:t>
            </a:r>
            <a:r>
              <a:rPr lang="pt-PT" sz="1600" dirty="0" smtClean="0"/>
              <a:t>homogénea </a:t>
            </a:r>
            <a:r>
              <a:rPr lang="pt-PT" sz="1600" dirty="0"/>
              <a:t>a todos emitentes sem </a:t>
            </a:r>
            <a:r>
              <a:rPr lang="pt-PT" sz="1600" dirty="0" smtClean="0"/>
              <a:t>distinguir </a:t>
            </a:r>
            <a:r>
              <a:rPr lang="pt-PT" sz="1600" dirty="0"/>
              <a:t>as suas qualidades em particular, fazendo com que os credores não </a:t>
            </a:r>
            <a:r>
              <a:rPr lang="pt-PT" sz="1600" dirty="0" smtClean="0"/>
              <a:t>só não </a:t>
            </a:r>
            <a:r>
              <a:rPr lang="pt-PT" sz="1600" dirty="0"/>
              <a:t>investem, como ainda levantam os seus fundos (vendas </a:t>
            </a:r>
            <a:r>
              <a:rPr lang="pt-PT" sz="1600" dirty="0" smtClean="0"/>
              <a:t>automáticas </a:t>
            </a:r>
            <a:r>
              <a:rPr lang="pt-PT" sz="1600" dirty="0"/>
              <a:t>provocadas por orientações de investimento baseado no rating e o sentimento negativo).</a:t>
            </a:r>
            <a:endParaRPr lang="pt-PT" sz="1400" dirty="0"/>
          </a:p>
        </p:txBody>
      </p:sp>
      <p:sp>
        <p:nvSpPr>
          <p:cNvPr id="9" name="Multiply 8"/>
          <p:cNvSpPr/>
          <p:nvPr/>
        </p:nvSpPr>
        <p:spPr>
          <a:xfrm>
            <a:off x="3708400" y="1125538"/>
            <a:ext cx="1655763" cy="1511300"/>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6627" name="Text Box 25"/>
          <p:cNvSpPr txBox="1">
            <a:spLocks noChangeArrowheads="1"/>
          </p:cNvSpPr>
          <p:nvPr/>
        </p:nvSpPr>
        <p:spPr bwMode="auto">
          <a:xfrm>
            <a:off x="468313" y="333375"/>
            <a:ext cx="82804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dirty="0">
                <a:latin typeface="Trebuchet MS" pitchFamily="34" charset="0"/>
              </a:rPr>
              <a:t>2. Credibilidade das agências </a:t>
            </a:r>
            <a:r>
              <a:rPr lang="pt-PT" dirty="0" smtClean="0">
                <a:latin typeface="Trebuchet MS" pitchFamily="34" charset="0"/>
              </a:rPr>
              <a:t>de </a:t>
            </a:r>
            <a:r>
              <a:rPr lang="pt-PT" dirty="0">
                <a:latin typeface="Trebuchet MS" pitchFamily="34" charset="0"/>
              </a:rPr>
              <a:t>Rating</a:t>
            </a:r>
            <a:endParaRPr lang="en-GB" dirty="0">
              <a:latin typeface="Trebuchet MS" pitchFamily="34" charset="0"/>
            </a:endParaRPr>
          </a:p>
        </p:txBody>
      </p:sp>
      <p:sp>
        <p:nvSpPr>
          <p:cNvPr id="26628" name="Rectangle 40"/>
          <p:cNvSpPr>
            <a:spLocks noChangeArrowheads="1"/>
          </p:cNvSpPr>
          <p:nvPr/>
        </p:nvSpPr>
        <p:spPr bwMode="auto">
          <a:xfrm>
            <a:off x="468313" y="620713"/>
            <a:ext cx="5918200"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dirty="0">
                <a:latin typeface="Trebuchet MS" pitchFamily="34" charset="0"/>
              </a:rPr>
              <a:t>Crise </a:t>
            </a:r>
            <a:r>
              <a:rPr lang="pt-PT" sz="1400" dirty="0" smtClean="0">
                <a:latin typeface="Trebuchet MS" pitchFamily="34" charset="0"/>
              </a:rPr>
              <a:t>sistémica </a:t>
            </a:r>
            <a:r>
              <a:rPr lang="pt-PT" sz="1400" dirty="0">
                <a:latin typeface="Trebuchet MS" pitchFamily="34" charset="0"/>
              </a:rPr>
              <a:t>e a assimetria da informação como efeito multiplicador</a:t>
            </a:r>
            <a:endParaRPr lang="en-GB" sz="1400" dirty="0">
              <a:latin typeface="Trebuchet MS" pitchFamily="34" charset="0"/>
            </a:endParaRPr>
          </a:p>
        </p:txBody>
      </p:sp>
      <p:sp>
        <p:nvSpPr>
          <p:cNvPr id="26629" name="TextBox 9"/>
          <p:cNvSpPr txBox="1">
            <a:spLocks noChangeArrowheads="1"/>
          </p:cNvSpPr>
          <p:nvPr/>
        </p:nvSpPr>
        <p:spPr bwMode="auto">
          <a:xfrm>
            <a:off x="755650" y="1268413"/>
            <a:ext cx="7416800" cy="1323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PT" sz="1600" dirty="0"/>
              <a:t>A prociclicidade, a assimetria de informação que torna o sentimento negativo quanto à qualidade de crédito </a:t>
            </a:r>
            <a:r>
              <a:rPr lang="pt-PT" sz="1600" dirty="0" smtClean="0"/>
              <a:t>homogéneo </a:t>
            </a:r>
            <a:r>
              <a:rPr lang="pt-PT" sz="1600" dirty="0"/>
              <a:t>penalizando indiscriminadamente todos os emitentes tem um efeito ampliador da descida de dotações e que impedem o acesso ao mercado de </a:t>
            </a:r>
            <a:r>
              <a:rPr lang="pt-PT" sz="1600" dirty="0" smtClean="0"/>
              <a:t>crédito </a:t>
            </a:r>
            <a:r>
              <a:rPr lang="pt-PT" sz="1600" dirty="0"/>
              <a:t>e aumentam o risco e </a:t>
            </a:r>
            <a:r>
              <a:rPr lang="pt-PT" sz="1600" dirty="0" smtClean="0"/>
              <a:t>comprometem </a:t>
            </a:r>
            <a:r>
              <a:rPr lang="pt-PT" sz="1600" dirty="0"/>
              <a:t>a recuperação (ciclo vicioso).</a:t>
            </a:r>
          </a:p>
        </p:txBody>
      </p:sp>
      <p:sp>
        <p:nvSpPr>
          <p:cNvPr id="7" name="Equal 6"/>
          <p:cNvSpPr/>
          <p:nvPr/>
        </p:nvSpPr>
        <p:spPr>
          <a:xfrm>
            <a:off x="3635375" y="2420938"/>
            <a:ext cx="1512888" cy="1079500"/>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26631" name="Rectangle 9"/>
          <p:cNvSpPr>
            <a:spLocks noChangeArrowheads="1"/>
          </p:cNvSpPr>
          <p:nvPr/>
        </p:nvSpPr>
        <p:spPr bwMode="auto">
          <a:xfrm>
            <a:off x="611188" y="3357563"/>
            <a:ext cx="7921625" cy="13223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pt-PT" sz="1600" b="1" dirty="0"/>
              <a:t> </a:t>
            </a:r>
            <a:r>
              <a:rPr lang="pt-PT" sz="1600" b="1" dirty="0" smtClean="0"/>
              <a:t>CONTÁGIO </a:t>
            </a:r>
            <a:r>
              <a:rPr lang="pt-PT" sz="1600" b="1" dirty="0"/>
              <a:t>– RISCO </a:t>
            </a:r>
            <a:r>
              <a:rPr lang="pt-PT" sz="1600" b="1" dirty="0" smtClean="0"/>
              <a:t>SISTÉMICO</a:t>
            </a:r>
            <a:endParaRPr lang="pt-PT" sz="1600" b="1" dirty="0"/>
          </a:p>
          <a:p>
            <a:pPr algn="ctr"/>
            <a:r>
              <a:rPr lang="pt-PT" sz="1600" dirty="0"/>
              <a:t>Vendas </a:t>
            </a:r>
            <a:r>
              <a:rPr lang="pt-PT" sz="1600" dirty="0" smtClean="0"/>
              <a:t>automáticas, </a:t>
            </a:r>
            <a:r>
              <a:rPr lang="pt-PT" sz="1600" dirty="0"/>
              <a:t>falências em cascata, efeito </a:t>
            </a:r>
            <a:r>
              <a:rPr lang="pt-PT" sz="1600" dirty="0" err="1"/>
              <a:t>bandwidth</a:t>
            </a:r>
            <a:r>
              <a:rPr lang="pt-PT" sz="1600" dirty="0"/>
              <a:t>...</a:t>
            </a:r>
          </a:p>
          <a:p>
            <a:pPr algn="ctr"/>
            <a:endParaRPr lang="pt-PT" sz="1600" dirty="0"/>
          </a:p>
          <a:p>
            <a:pPr algn="ctr"/>
            <a:r>
              <a:rPr lang="pt-PT" sz="1600" dirty="0"/>
              <a:t>Resulta na implosão de todo o sistema ou segmento de mercado com impacto nos agregados </a:t>
            </a:r>
            <a:r>
              <a:rPr lang="pt-PT" sz="1600" dirty="0" smtClean="0"/>
              <a:t>macroeconómicos.</a:t>
            </a:r>
            <a:endParaRPr lang="en-US" sz="1600" dirty="0"/>
          </a:p>
        </p:txBody>
      </p:sp>
      <p:sp>
        <p:nvSpPr>
          <p:cNvPr id="26632" name="Rectangle 10"/>
          <p:cNvSpPr>
            <a:spLocks noChangeArrowheads="1"/>
          </p:cNvSpPr>
          <p:nvPr/>
        </p:nvSpPr>
        <p:spPr bwMode="auto">
          <a:xfrm>
            <a:off x="684213" y="4797425"/>
            <a:ext cx="7848600" cy="1016000"/>
          </a:xfrm>
          <a:prstGeom prst="rect">
            <a:avLst/>
          </a:prstGeom>
          <a:solidFill>
            <a:srgbClr val="00959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pt-PT" sz="1200" dirty="0">
                <a:solidFill>
                  <a:schemeClr val="bg1"/>
                </a:solidFill>
              </a:rPr>
              <a:t>Obrigações com o mesmo Rating chegaram a negociar com spreads muito diferentes – i.e. Obrigação da </a:t>
            </a:r>
            <a:r>
              <a:rPr lang="pt-PT" sz="1200" dirty="0" err="1">
                <a:solidFill>
                  <a:schemeClr val="bg1"/>
                </a:solidFill>
              </a:rPr>
              <a:t>Geberit</a:t>
            </a:r>
            <a:r>
              <a:rPr lang="pt-PT" sz="1200" dirty="0">
                <a:solidFill>
                  <a:schemeClr val="bg1"/>
                </a:solidFill>
              </a:rPr>
              <a:t> com rating B estava a negociar com 307 pontos base de spread ao mesmo tempo que a obrigação da Central </a:t>
            </a:r>
            <a:r>
              <a:rPr lang="pt-PT" sz="1200" dirty="0" err="1">
                <a:solidFill>
                  <a:schemeClr val="bg1"/>
                </a:solidFill>
              </a:rPr>
              <a:t>European</a:t>
            </a:r>
            <a:r>
              <a:rPr lang="pt-PT" sz="1200" dirty="0">
                <a:solidFill>
                  <a:schemeClr val="bg1"/>
                </a:solidFill>
              </a:rPr>
              <a:t> Media, com o mesmo Rating B, estava a negociar com 1167 pontos base... </a:t>
            </a:r>
            <a:r>
              <a:rPr lang="pt-PT" sz="1200" dirty="0" smtClean="0">
                <a:solidFill>
                  <a:schemeClr val="bg1"/>
                </a:solidFill>
              </a:rPr>
              <a:t>não </a:t>
            </a:r>
            <a:r>
              <a:rPr lang="pt-PT" sz="1200" dirty="0">
                <a:solidFill>
                  <a:schemeClr val="bg1"/>
                </a:solidFill>
              </a:rPr>
              <a:t>se sabe se </a:t>
            </a:r>
            <a:r>
              <a:rPr lang="pt-PT" sz="1200" dirty="0" smtClean="0">
                <a:solidFill>
                  <a:schemeClr val="bg1"/>
                </a:solidFill>
              </a:rPr>
              <a:t>terá </a:t>
            </a:r>
            <a:r>
              <a:rPr lang="pt-PT" sz="1200" dirty="0">
                <a:solidFill>
                  <a:schemeClr val="bg1"/>
                </a:solidFill>
              </a:rPr>
              <a:t>sido aqui o caso, mas muitas vezes, estes casos extremos, </a:t>
            </a:r>
            <a:r>
              <a:rPr lang="pt-PT" sz="1200" dirty="0" smtClean="0">
                <a:solidFill>
                  <a:schemeClr val="bg1"/>
                </a:solidFill>
              </a:rPr>
              <a:t>despistando atribuição </a:t>
            </a:r>
            <a:r>
              <a:rPr lang="pt-PT" sz="1200" dirty="0">
                <a:solidFill>
                  <a:schemeClr val="bg1"/>
                </a:solidFill>
              </a:rPr>
              <a:t>de rating errado, </a:t>
            </a:r>
            <a:r>
              <a:rPr lang="pt-PT" sz="1200" dirty="0" smtClean="0">
                <a:solidFill>
                  <a:schemeClr val="bg1"/>
                </a:solidFill>
              </a:rPr>
              <a:t>podem </a:t>
            </a:r>
            <a:r>
              <a:rPr lang="pt-PT" sz="1200" dirty="0">
                <a:solidFill>
                  <a:schemeClr val="bg1"/>
                </a:solidFill>
              </a:rPr>
              <a:t>dar-se porque muitos credores são obrigados a sair de determinado rating)</a:t>
            </a:r>
            <a:endParaRPr lang="en-US" sz="120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6631"/>
                                        </p:tgtEl>
                                        <p:attrNameLst>
                                          <p:attrName>style.visibility</p:attrName>
                                        </p:attrNameLst>
                                      </p:cBhvr>
                                      <p:to>
                                        <p:strVal val="visible"/>
                                      </p:to>
                                    </p:set>
                                  </p:childTnLst>
                                </p:cTn>
                              </p:par>
                              <p:par>
                                <p:cTn id="9" presetID="1" presetClass="entr" presetSubtype="0" fill="hold" grpId="0" nodeType="withEffect">
                                  <p:stCondLst>
                                    <p:cond delay="2000"/>
                                  </p:stCondLst>
                                  <p:childTnLst>
                                    <p:set>
                                      <p:cBhvr>
                                        <p:cTn id="10" dur="1" fill="hold">
                                          <p:stCondLst>
                                            <p:cond delay="0"/>
                                          </p:stCondLst>
                                        </p:cTn>
                                        <p:tgtEl>
                                          <p:spTgt spid="266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6631" grpId="0"/>
      <p:bldP spid="2663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6627" name="Text Box 25"/>
          <p:cNvSpPr txBox="1">
            <a:spLocks noChangeArrowheads="1"/>
          </p:cNvSpPr>
          <p:nvPr/>
        </p:nvSpPr>
        <p:spPr bwMode="auto">
          <a:xfrm>
            <a:off x="468313" y="333375"/>
            <a:ext cx="82804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dirty="0">
                <a:latin typeface="Trebuchet MS" pitchFamily="34" charset="0"/>
              </a:rPr>
              <a:t>2. Credibilidade das agências </a:t>
            </a:r>
            <a:r>
              <a:rPr lang="pt-PT" dirty="0" smtClean="0">
                <a:latin typeface="Trebuchet MS" pitchFamily="34" charset="0"/>
              </a:rPr>
              <a:t>de </a:t>
            </a:r>
            <a:r>
              <a:rPr lang="pt-PT" dirty="0">
                <a:latin typeface="Trebuchet MS" pitchFamily="34" charset="0"/>
              </a:rPr>
              <a:t>Rating</a:t>
            </a:r>
            <a:endParaRPr lang="en-GB" dirty="0">
              <a:latin typeface="Trebuchet MS" pitchFamily="34" charset="0"/>
            </a:endParaRPr>
          </a:p>
        </p:txBody>
      </p:sp>
      <p:sp>
        <p:nvSpPr>
          <p:cNvPr id="26628" name="Rectangle 40"/>
          <p:cNvSpPr>
            <a:spLocks noChangeArrowheads="1"/>
          </p:cNvSpPr>
          <p:nvPr/>
        </p:nvSpPr>
        <p:spPr bwMode="auto">
          <a:xfrm>
            <a:off x="468313" y="620713"/>
            <a:ext cx="5918200"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dirty="0">
                <a:latin typeface="Trebuchet MS" pitchFamily="34" charset="0"/>
              </a:rPr>
              <a:t>Crise </a:t>
            </a:r>
            <a:r>
              <a:rPr lang="pt-PT" sz="1400" dirty="0" smtClean="0">
                <a:latin typeface="Trebuchet MS" pitchFamily="34" charset="0"/>
              </a:rPr>
              <a:t>sistémica </a:t>
            </a:r>
            <a:r>
              <a:rPr lang="pt-PT" sz="1400" dirty="0">
                <a:latin typeface="Trebuchet MS" pitchFamily="34" charset="0"/>
              </a:rPr>
              <a:t>e a assimetria da informação como efeito multiplicador</a:t>
            </a:r>
            <a:endParaRPr lang="en-GB" sz="1400" dirty="0">
              <a:latin typeface="Trebuchet MS" pitchFamily="34" charset="0"/>
            </a:endParaRPr>
          </a:p>
        </p:txBody>
      </p:sp>
      <p:graphicFrame>
        <p:nvGraphicFramePr>
          <p:cNvPr id="8" name="Diagram 7"/>
          <p:cNvGraphicFramePr/>
          <p:nvPr/>
        </p:nvGraphicFramePr>
        <p:xfrm>
          <a:off x="611560" y="2101304"/>
          <a:ext cx="3840088" cy="37039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p:cNvSpPr txBox="1"/>
          <p:nvPr/>
        </p:nvSpPr>
        <p:spPr>
          <a:xfrm>
            <a:off x="1475069" y="1378223"/>
            <a:ext cx="1996059" cy="538609"/>
          </a:xfrm>
          <a:prstGeom prst="rect">
            <a:avLst/>
          </a:prstGeom>
          <a:noFill/>
        </p:spPr>
        <p:txBody>
          <a:bodyPr wrap="none" rtlCol="0">
            <a:spAutoFit/>
          </a:bodyPr>
          <a:lstStyle/>
          <a:p>
            <a:pPr algn="ctr"/>
            <a:r>
              <a:rPr lang="pt-PT" dirty="0" smtClean="0"/>
              <a:t>Emitentes</a:t>
            </a:r>
          </a:p>
          <a:p>
            <a:pPr algn="ctr"/>
            <a:r>
              <a:rPr lang="pt-PT" sz="1100" dirty="0" smtClean="0"/>
              <a:t>Dificuldade em captar capital</a:t>
            </a:r>
            <a:endParaRPr lang="en-US" sz="1100" dirty="0"/>
          </a:p>
        </p:txBody>
      </p:sp>
      <p:graphicFrame>
        <p:nvGraphicFramePr>
          <p:cNvPr id="10" name="Diagram 9"/>
          <p:cNvGraphicFramePr/>
          <p:nvPr/>
        </p:nvGraphicFramePr>
        <p:xfrm>
          <a:off x="4860032" y="2204864"/>
          <a:ext cx="3840088" cy="370396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1" name="TextBox 10"/>
          <p:cNvSpPr txBox="1"/>
          <p:nvPr/>
        </p:nvSpPr>
        <p:spPr>
          <a:xfrm>
            <a:off x="5362529" y="1378223"/>
            <a:ext cx="2863284" cy="538609"/>
          </a:xfrm>
          <a:prstGeom prst="rect">
            <a:avLst/>
          </a:prstGeom>
          <a:noFill/>
        </p:spPr>
        <p:txBody>
          <a:bodyPr wrap="none" rtlCol="0">
            <a:spAutoFit/>
          </a:bodyPr>
          <a:lstStyle/>
          <a:p>
            <a:pPr algn="ctr"/>
            <a:r>
              <a:rPr lang="pt-PT" dirty="0" smtClean="0"/>
              <a:t>Credores</a:t>
            </a:r>
          </a:p>
          <a:p>
            <a:pPr algn="ctr"/>
            <a:r>
              <a:rPr lang="pt-PT" sz="1100" dirty="0" smtClean="0"/>
              <a:t>Desalavancagem num  mercado stressado</a:t>
            </a:r>
            <a:endParaRPr lang="en-US" sz="1100" dirty="0"/>
          </a:p>
        </p:txBody>
      </p:sp>
      <p:sp>
        <p:nvSpPr>
          <p:cNvPr id="19" name="Freeform 18"/>
          <p:cNvSpPr/>
          <p:nvPr/>
        </p:nvSpPr>
        <p:spPr>
          <a:xfrm>
            <a:off x="669403" y="3437681"/>
            <a:ext cx="823731" cy="2025570"/>
          </a:xfrm>
          <a:custGeom>
            <a:avLst/>
            <a:gdLst>
              <a:gd name="connsiteX0" fmla="*/ 823731 w 823731"/>
              <a:gd name="connsiteY0" fmla="*/ 2025570 h 2025570"/>
              <a:gd name="connsiteX1" fmla="*/ 1929 w 823731"/>
              <a:gd name="connsiteY1" fmla="*/ 1041722 h 2025570"/>
              <a:gd name="connsiteX2" fmla="*/ 812156 w 823731"/>
              <a:gd name="connsiteY2" fmla="*/ 0 h 2025570"/>
            </a:gdLst>
            <a:ahLst/>
            <a:cxnLst>
              <a:cxn ang="0">
                <a:pos x="connsiteX0" y="connsiteY0"/>
              </a:cxn>
              <a:cxn ang="0">
                <a:pos x="connsiteX1" y="connsiteY1"/>
              </a:cxn>
              <a:cxn ang="0">
                <a:pos x="connsiteX2" y="connsiteY2"/>
              </a:cxn>
            </a:cxnLst>
            <a:rect l="l" t="t" r="r" b="b"/>
            <a:pathLst>
              <a:path w="823731" h="2025570">
                <a:moveTo>
                  <a:pt x="823731" y="2025570"/>
                </a:moveTo>
                <a:cubicBezTo>
                  <a:pt x="413794" y="1702443"/>
                  <a:pt x="3858" y="1379317"/>
                  <a:pt x="1929" y="1041722"/>
                </a:cubicBezTo>
                <a:cubicBezTo>
                  <a:pt x="0" y="704127"/>
                  <a:pt x="406078" y="352063"/>
                  <a:pt x="812156" y="0"/>
                </a:cubicBezTo>
              </a:path>
            </a:pathLst>
          </a:custGeom>
          <a:ln w="79375">
            <a:solidFill>
              <a:srgbClr val="FFC000"/>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0" name="Freeform 19"/>
          <p:cNvSpPr/>
          <p:nvPr/>
        </p:nvSpPr>
        <p:spPr>
          <a:xfrm flipH="1">
            <a:off x="3563888" y="2276872"/>
            <a:ext cx="1224136" cy="3240360"/>
          </a:xfrm>
          <a:custGeom>
            <a:avLst/>
            <a:gdLst>
              <a:gd name="connsiteX0" fmla="*/ 823731 w 823731"/>
              <a:gd name="connsiteY0" fmla="*/ 2025570 h 2025570"/>
              <a:gd name="connsiteX1" fmla="*/ 1929 w 823731"/>
              <a:gd name="connsiteY1" fmla="*/ 1041722 h 2025570"/>
              <a:gd name="connsiteX2" fmla="*/ 812156 w 823731"/>
              <a:gd name="connsiteY2" fmla="*/ 0 h 2025570"/>
            </a:gdLst>
            <a:ahLst/>
            <a:cxnLst>
              <a:cxn ang="0">
                <a:pos x="connsiteX0" y="connsiteY0"/>
              </a:cxn>
              <a:cxn ang="0">
                <a:pos x="connsiteX1" y="connsiteY1"/>
              </a:cxn>
              <a:cxn ang="0">
                <a:pos x="connsiteX2" y="connsiteY2"/>
              </a:cxn>
            </a:cxnLst>
            <a:rect l="l" t="t" r="r" b="b"/>
            <a:pathLst>
              <a:path w="823731" h="2025570">
                <a:moveTo>
                  <a:pt x="823731" y="2025570"/>
                </a:moveTo>
                <a:cubicBezTo>
                  <a:pt x="413794" y="1702443"/>
                  <a:pt x="3858" y="1379317"/>
                  <a:pt x="1929" y="1041722"/>
                </a:cubicBezTo>
                <a:cubicBezTo>
                  <a:pt x="0" y="704127"/>
                  <a:pt x="406078" y="352063"/>
                  <a:pt x="812156" y="0"/>
                </a:cubicBezTo>
              </a:path>
            </a:pathLst>
          </a:custGeom>
          <a:ln w="79375">
            <a:solidFill>
              <a:srgbClr val="FF0000"/>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1" name="Freeform 20"/>
          <p:cNvSpPr/>
          <p:nvPr/>
        </p:nvSpPr>
        <p:spPr>
          <a:xfrm flipH="1">
            <a:off x="3563888" y="4293096"/>
            <a:ext cx="432048" cy="1008112"/>
          </a:xfrm>
          <a:custGeom>
            <a:avLst/>
            <a:gdLst>
              <a:gd name="connsiteX0" fmla="*/ 823731 w 823731"/>
              <a:gd name="connsiteY0" fmla="*/ 2025570 h 2025570"/>
              <a:gd name="connsiteX1" fmla="*/ 1929 w 823731"/>
              <a:gd name="connsiteY1" fmla="*/ 1041722 h 2025570"/>
              <a:gd name="connsiteX2" fmla="*/ 812156 w 823731"/>
              <a:gd name="connsiteY2" fmla="*/ 0 h 2025570"/>
            </a:gdLst>
            <a:ahLst/>
            <a:cxnLst>
              <a:cxn ang="0">
                <a:pos x="connsiteX0" y="connsiteY0"/>
              </a:cxn>
              <a:cxn ang="0">
                <a:pos x="connsiteX1" y="connsiteY1"/>
              </a:cxn>
              <a:cxn ang="0">
                <a:pos x="connsiteX2" y="connsiteY2"/>
              </a:cxn>
            </a:cxnLst>
            <a:rect l="l" t="t" r="r" b="b"/>
            <a:pathLst>
              <a:path w="823731" h="2025570">
                <a:moveTo>
                  <a:pt x="823731" y="2025570"/>
                </a:moveTo>
                <a:cubicBezTo>
                  <a:pt x="413794" y="1702443"/>
                  <a:pt x="3858" y="1379317"/>
                  <a:pt x="1929" y="1041722"/>
                </a:cubicBezTo>
                <a:cubicBezTo>
                  <a:pt x="0" y="704127"/>
                  <a:pt x="406078" y="352063"/>
                  <a:pt x="812156" y="0"/>
                </a:cubicBezTo>
              </a:path>
            </a:pathLst>
          </a:custGeom>
          <a:ln w="79375">
            <a:solidFill>
              <a:schemeClr val="accent1"/>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2" name="Freeform 21"/>
          <p:cNvSpPr/>
          <p:nvPr/>
        </p:nvSpPr>
        <p:spPr>
          <a:xfrm flipH="1">
            <a:off x="7919864" y="2420888"/>
            <a:ext cx="828600" cy="3240360"/>
          </a:xfrm>
          <a:custGeom>
            <a:avLst/>
            <a:gdLst>
              <a:gd name="connsiteX0" fmla="*/ 823731 w 823731"/>
              <a:gd name="connsiteY0" fmla="*/ 2025570 h 2025570"/>
              <a:gd name="connsiteX1" fmla="*/ 1929 w 823731"/>
              <a:gd name="connsiteY1" fmla="*/ 1041722 h 2025570"/>
              <a:gd name="connsiteX2" fmla="*/ 812156 w 823731"/>
              <a:gd name="connsiteY2" fmla="*/ 0 h 2025570"/>
            </a:gdLst>
            <a:ahLst/>
            <a:cxnLst>
              <a:cxn ang="0">
                <a:pos x="connsiteX0" y="connsiteY0"/>
              </a:cxn>
              <a:cxn ang="0">
                <a:pos x="connsiteX1" y="connsiteY1"/>
              </a:cxn>
              <a:cxn ang="0">
                <a:pos x="connsiteX2" y="connsiteY2"/>
              </a:cxn>
            </a:cxnLst>
            <a:rect l="l" t="t" r="r" b="b"/>
            <a:pathLst>
              <a:path w="823731" h="2025570">
                <a:moveTo>
                  <a:pt x="823731" y="2025570"/>
                </a:moveTo>
                <a:cubicBezTo>
                  <a:pt x="413794" y="1702443"/>
                  <a:pt x="3858" y="1379317"/>
                  <a:pt x="1929" y="1041722"/>
                </a:cubicBezTo>
                <a:cubicBezTo>
                  <a:pt x="0" y="704127"/>
                  <a:pt x="406078" y="352063"/>
                  <a:pt x="812156" y="0"/>
                </a:cubicBezTo>
              </a:path>
            </a:pathLst>
          </a:custGeom>
          <a:ln w="79375">
            <a:solidFill>
              <a:srgbClr val="FF0000"/>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3" name="Freeform 22"/>
          <p:cNvSpPr/>
          <p:nvPr/>
        </p:nvSpPr>
        <p:spPr>
          <a:xfrm>
            <a:off x="5148064" y="2564904"/>
            <a:ext cx="504056" cy="1008112"/>
          </a:xfrm>
          <a:custGeom>
            <a:avLst/>
            <a:gdLst>
              <a:gd name="connsiteX0" fmla="*/ 823731 w 823731"/>
              <a:gd name="connsiteY0" fmla="*/ 2025570 h 2025570"/>
              <a:gd name="connsiteX1" fmla="*/ 1929 w 823731"/>
              <a:gd name="connsiteY1" fmla="*/ 1041722 h 2025570"/>
              <a:gd name="connsiteX2" fmla="*/ 812156 w 823731"/>
              <a:gd name="connsiteY2" fmla="*/ 0 h 2025570"/>
            </a:gdLst>
            <a:ahLst/>
            <a:cxnLst>
              <a:cxn ang="0">
                <a:pos x="connsiteX0" y="connsiteY0"/>
              </a:cxn>
              <a:cxn ang="0">
                <a:pos x="connsiteX1" y="connsiteY1"/>
              </a:cxn>
              <a:cxn ang="0">
                <a:pos x="connsiteX2" y="connsiteY2"/>
              </a:cxn>
            </a:cxnLst>
            <a:rect l="l" t="t" r="r" b="b"/>
            <a:pathLst>
              <a:path w="823731" h="2025570">
                <a:moveTo>
                  <a:pt x="823731" y="2025570"/>
                </a:moveTo>
                <a:cubicBezTo>
                  <a:pt x="413794" y="1702443"/>
                  <a:pt x="3858" y="1379317"/>
                  <a:pt x="1929" y="1041722"/>
                </a:cubicBezTo>
                <a:cubicBezTo>
                  <a:pt x="0" y="704127"/>
                  <a:pt x="406078" y="352063"/>
                  <a:pt x="812156" y="0"/>
                </a:cubicBezTo>
              </a:path>
            </a:pathLst>
          </a:custGeom>
          <a:ln w="79375">
            <a:solidFill>
              <a:schemeClr val="accent1"/>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500"/>
                                  </p:stCondLst>
                                  <p:childTnLst>
                                    <p:set>
                                      <p:cBhvr>
                                        <p:cTn id="6" dur="1" fill="hold">
                                          <p:stCondLst>
                                            <p:cond delay="0"/>
                                          </p:stCondLst>
                                        </p:cTn>
                                        <p:tgtEl>
                                          <p:spTgt spid="9"/>
                                        </p:tgtEl>
                                        <p:attrNameLst>
                                          <p:attrName>style.visibility</p:attrName>
                                        </p:attrNameLst>
                                      </p:cBhvr>
                                      <p:to>
                                        <p:strVal val="visible"/>
                                      </p:to>
                                    </p:set>
                                  </p:childTnLst>
                                </p:cTn>
                              </p:par>
                              <p:par>
                                <p:cTn id="7" presetID="55"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 calcmode="lin" valueType="num">
                                      <p:cBhvr>
                                        <p:cTn id="9" dur="1000" fill="hold"/>
                                        <p:tgtEl>
                                          <p:spTgt spid="8"/>
                                        </p:tgtEl>
                                        <p:attrNameLst>
                                          <p:attrName>ppt_w</p:attrName>
                                        </p:attrNameLst>
                                      </p:cBhvr>
                                      <p:tavLst>
                                        <p:tav tm="0">
                                          <p:val>
                                            <p:strVal val="#ppt_w*0.70"/>
                                          </p:val>
                                        </p:tav>
                                        <p:tav tm="100000">
                                          <p:val>
                                            <p:strVal val="#ppt_w"/>
                                          </p:val>
                                        </p:tav>
                                      </p:tavLst>
                                    </p:anim>
                                    <p:anim calcmode="lin" valueType="num">
                                      <p:cBhvr>
                                        <p:cTn id="10" dur="1000" fill="hold"/>
                                        <p:tgtEl>
                                          <p:spTgt spid="8"/>
                                        </p:tgtEl>
                                        <p:attrNameLst>
                                          <p:attrName>ppt_h</p:attrName>
                                        </p:attrNameLst>
                                      </p:cBhvr>
                                      <p:tavLst>
                                        <p:tav tm="0">
                                          <p:val>
                                            <p:strVal val="#ppt_h"/>
                                          </p:val>
                                        </p:tav>
                                        <p:tav tm="100000">
                                          <p:val>
                                            <p:strVal val="#ppt_h"/>
                                          </p:val>
                                        </p:tav>
                                      </p:tavLst>
                                    </p:anim>
                                    <p:animEffect transition="in" filter="fade">
                                      <p:cBhvr>
                                        <p:cTn id="11" dur="10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1000"/>
                                        <p:tgtEl>
                                          <p:spTgt spid="19"/>
                                        </p:tgtEl>
                                      </p:cBhvr>
                                    </p:animEffect>
                                    <p:anim calcmode="lin" valueType="num">
                                      <p:cBhvr>
                                        <p:cTn id="17" dur="1000" fill="hold"/>
                                        <p:tgtEl>
                                          <p:spTgt spid="19"/>
                                        </p:tgtEl>
                                        <p:attrNameLst>
                                          <p:attrName>ppt_x</p:attrName>
                                        </p:attrNameLst>
                                      </p:cBhvr>
                                      <p:tavLst>
                                        <p:tav tm="0">
                                          <p:val>
                                            <p:strVal val="#ppt_x"/>
                                          </p:val>
                                        </p:tav>
                                        <p:tav tm="100000">
                                          <p:val>
                                            <p:strVal val="#ppt_x"/>
                                          </p:val>
                                        </p:tav>
                                      </p:tavLst>
                                    </p:anim>
                                    <p:anim calcmode="lin" valueType="num">
                                      <p:cBhvr>
                                        <p:cTn id="18"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1000"/>
                                        <p:tgtEl>
                                          <p:spTgt spid="21"/>
                                        </p:tgtEl>
                                      </p:cBhvr>
                                    </p:animEffect>
                                    <p:anim calcmode="lin" valueType="num">
                                      <p:cBhvr>
                                        <p:cTn id="24" dur="1000" fill="hold"/>
                                        <p:tgtEl>
                                          <p:spTgt spid="21"/>
                                        </p:tgtEl>
                                        <p:attrNameLst>
                                          <p:attrName>ppt_x</p:attrName>
                                        </p:attrNameLst>
                                      </p:cBhvr>
                                      <p:tavLst>
                                        <p:tav tm="0">
                                          <p:val>
                                            <p:strVal val="#ppt_x"/>
                                          </p:val>
                                        </p:tav>
                                        <p:tav tm="100000">
                                          <p:val>
                                            <p:strVal val="#ppt_x"/>
                                          </p:val>
                                        </p:tav>
                                      </p:tavLst>
                                    </p:anim>
                                    <p:anim calcmode="lin" valueType="num">
                                      <p:cBhvr>
                                        <p:cTn id="25"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fade">
                                      <p:cBhvr>
                                        <p:cTn id="30" dur="1000"/>
                                        <p:tgtEl>
                                          <p:spTgt spid="20"/>
                                        </p:tgtEl>
                                      </p:cBhvr>
                                    </p:animEffect>
                                    <p:anim calcmode="lin" valueType="num">
                                      <p:cBhvr>
                                        <p:cTn id="31" dur="1000" fill="hold"/>
                                        <p:tgtEl>
                                          <p:spTgt spid="20"/>
                                        </p:tgtEl>
                                        <p:attrNameLst>
                                          <p:attrName>ppt_x</p:attrName>
                                        </p:attrNameLst>
                                      </p:cBhvr>
                                      <p:tavLst>
                                        <p:tav tm="0">
                                          <p:val>
                                            <p:strVal val="#ppt_x"/>
                                          </p:val>
                                        </p:tav>
                                        <p:tav tm="100000">
                                          <p:val>
                                            <p:strVal val="#ppt_x"/>
                                          </p:val>
                                        </p:tav>
                                      </p:tavLst>
                                    </p:anim>
                                    <p:anim calcmode="lin" valueType="num">
                                      <p:cBhvr>
                                        <p:cTn id="32"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childTnLst>
                                </p:cTn>
                              </p:par>
                              <p:par>
                                <p:cTn id="37" presetID="55" presetClass="entr" presetSubtype="0"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1000" fill="hold"/>
                                        <p:tgtEl>
                                          <p:spTgt spid="10"/>
                                        </p:tgtEl>
                                        <p:attrNameLst>
                                          <p:attrName>ppt_w</p:attrName>
                                        </p:attrNameLst>
                                      </p:cBhvr>
                                      <p:tavLst>
                                        <p:tav tm="0">
                                          <p:val>
                                            <p:strVal val="#ppt_w*0.70"/>
                                          </p:val>
                                        </p:tav>
                                        <p:tav tm="100000">
                                          <p:val>
                                            <p:strVal val="#ppt_w"/>
                                          </p:val>
                                        </p:tav>
                                      </p:tavLst>
                                    </p:anim>
                                    <p:anim calcmode="lin" valueType="num">
                                      <p:cBhvr>
                                        <p:cTn id="40" dur="1000" fill="hold"/>
                                        <p:tgtEl>
                                          <p:spTgt spid="10"/>
                                        </p:tgtEl>
                                        <p:attrNameLst>
                                          <p:attrName>ppt_h</p:attrName>
                                        </p:attrNameLst>
                                      </p:cBhvr>
                                      <p:tavLst>
                                        <p:tav tm="0">
                                          <p:val>
                                            <p:strVal val="#ppt_h"/>
                                          </p:val>
                                        </p:tav>
                                        <p:tav tm="100000">
                                          <p:val>
                                            <p:strVal val="#ppt_h"/>
                                          </p:val>
                                        </p:tav>
                                      </p:tavLst>
                                    </p:anim>
                                    <p:animEffect transition="in" filter="fade">
                                      <p:cBhvr>
                                        <p:cTn id="41" dur="1000"/>
                                        <p:tgtEl>
                                          <p:spTgt spid="10"/>
                                        </p:tgtEl>
                                      </p:cBhvr>
                                    </p:animEffect>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1000"/>
                                        <p:tgtEl>
                                          <p:spTgt spid="23"/>
                                        </p:tgtEl>
                                      </p:cBhvr>
                                    </p:animEffect>
                                    <p:anim calcmode="lin" valueType="num">
                                      <p:cBhvr>
                                        <p:cTn id="47" dur="1000" fill="hold"/>
                                        <p:tgtEl>
                                          <p:spTgt spid="23"/>
                                        </p:tgtEl>
                                        <p:attrNameLst>
                                          <p:attrName>ppt_x</p:attrName>
                                        </p:attrNameLst>
                                      </p:cBhvr>
                                      <p:tavLst>
                                        <p:tav tm="0">
                                          <p:val>
                                            <p:strVal val="#ppt_x"/>
                                          </p:val>
                                        </p:tav>
                                        <p:tav tm="100000">
                                          <p:val>
                                            <p:strVal val="#ppt_x"/>
                                          </p:val>
                                        </p:tav>
                                      </p:tavLst>
                                    </p:anim>
                                    <p:anim calcmode="lin" valueType="num">
                                      <p:cBhvr>
                                        <p:cTn id="48"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1000"/>
                                        <p:tgtEl>
                                          <p:spTgt spid="22"/>
                                        </p:tgtEl>
                                      </p:cBhvr>
                                    </p:animEffect>
                                    <p:anim calcmode="lin" valueType="num">
                                      <p:cBhvr>
                                        <p:cTn id="54" dur="1000" fill="hold"/>
                                        <p:tgtEl>
                                          <p:spTgt spid="22"/>
                                        </p:tgtEl>
                                        <p:attrNameLst>
                                          <p:attrName>ppt_x</p:attrName>
                                        </p:attrNameLst>
                                      </p:cBhvr>
                                      <p:tavLst>
                                        <p:tav tm="0">
                                          <p:val>
                                            <p:strVal val="#ppt_x"/>
                                          </p:val>
                                        </p:tav>
                                        <p:tav tm="100000">
                                          <p:val>
                                            <p:strVal val="#ppt_x"/>
                                          </p:val>
                                        </p:tav>
                                      </p:tavLst>
                                    </p:anim>
                                    <p:anim calcmode="lin" valueType="num">
                                      <p:cBhvr>
                                        <p:cTn id="5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P spid="9" grpId="0"/>
      <p:bldGraphic spid="10" grpId="0">
        <p:bldAsOne/>
      </p:bldGraphic>
      <p:bldP spid="11" grpId="0"/>
      <p:bldP spid="19" grpId="0" animBg="1"/>
      <p:bldP spid="20" grpId="0" animBg="1"/>
      <p:bldP spid="21" grpId="0" animBg="1"/>
      <p:bldP spid="22" grpId="0" animBg="1"/>
      <p:bldP spid="2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6627" name="Text Box 25"/>
          <p:cNvSpPr txBox="1">
            <a:spLocks noChangeArrowheads="1"/>
          </p:cNvSpPr>
          <p:nvPr/>
        </p:nvSpPr>
        <p:spPr bwMode="auto">
          <a:xfrm>
            <a:off x="468313" y="333375"/>
            <a:ext cx="82804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dirty="0">
                <a:latin typeface="Trebuchet MS" pitchFamily="34" charset="0"/>
              </a:rPr>
              <a:t>2. Credibilidade das agências </a:t>
            </a:r>
            <a:r>
              <a:rPr lang="pt-PT" dirty="0" smtClean="0">
                <a:latin typeface="Trebuchet MS" pitchFamily="34" charset="0"/>
              </a:rPr>
              <a:t>de </a:t>
            </a:r>
            <a:r>
              <a:rPr lang="pt-PT" dirty="0">
                <a:latin typeface="Trebuchet MS" pitchFamily="34" charset="0"/>
              </a:rPr>
              <a:t>Rating</a:t>
            </a:r>
            <a:endParaRPr lang="en-GB" dirty="0">
              <a:latin typeface="Trebuchet MS" pitchFamily="34" charset="0"/>
            </a:endParaRPr>
          </a:p>
        </p:txBody>
      </p:sp>
      <p:sp>
        <p:nvSpPr>
          <p:cNvPr id="26628" name="Rectangle 40"/>
          <p:cNvSpPr>
            <a:spLocks noChangeArrowheads="1"/>
          </p:cNvSpPr>
          <p:nvPr/>
        </p:nvSpPr>
        <p:spPr bwMode="auto">
          <a:xfrm>
            <a:off x="468313" y="620713"/>
            <a:ext cx="5918200"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dirty="0">
                <a:latin typeface="Trebuchet MS" pitchFamily="34" charset="0"/>
              </a:rPr>
              <a:t>Crise </a:t>
            </a:r>
            <a:r>
              <a:rPr lang="pt-PT" sz="1400" dirty="0" smtClean="0">
                <a:latin typeface="Trebuchet MS" pitchFamily="34" charset="0"/>
              </a:rPr>
              <a:t>sistémica </a:t>
            </a:r>
            <a:r>
              <a:rPr lang="pt-PT" sz="1400" dirty="0">
                <a:latin typeface="Trebuchet MS" pitchFamily="34" charset="0"/>
              </a:rPr>
              <a:t>e a assimetria da informação como efeito multiplicador</a:t>
            </a:r>
            <a:endParaRPr lang="en-GB" sz="1400" dirty="0">
              <a:latin typeface="Trebuchet MS" pitchFamily="34" charset="0"/>
            </a:endParaRPr>
          </a:p>
        </p:txBody>
      </p:sp>
      <p:sp>
        <p:nvSpPr>
          <p:cNvPr id="26632" name="Rectangle 10"/>
          <p:cNvSpPr>
            <a:spLocks noChangeArrowheads="1"/>
          </p:cNvSpPr>
          <p:nvPr/>
        </p:nvSpPr>
        <p:spPr bwMode="auto">
          <a:xfrm>
            <a:off x="755576" y="2564904"/>
            <a:ext cx="7848600" cy="1631216"/>
          </a:xfrm>
          <a:prstGeom prst="rect">
            <a:avLst/>
          </a:prstGeom>
          <a:solidFill>
            <a:srgbClr val="00959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pt-PT" sz="2000" dirty="0" smtClean="0">
                <a:solidFill>
                  <a:schemeClr val="bg1"/>
                </a:solidFill>
              </a:rPr>
              <a:t>Verifica-se que não só os mercados internacionais reagem às alterações de Rating, como os Ratings reagem sistematicamente (com uma pequena lag) às condições de mercado, como se pode verificar nos spreads das taxas de juro das obrigações soberanas. (Larraín, Reisen &amp; von Maltzan, 1997)</a:t>
            </a:r>
            <a:endParaRPr lang="en-US" sz="2000" dirty="0">
              <a:solidFill>
                <a:schemeClr val="bg1"/>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7651" name="Text Box 25"/>
          <p:cNvSpPr txBox="1">
            <a:spLocks noChangeArrowheads="1"/>
          </p:cNvSpPr>
          <p:nvPr/>
        </p:nvSpPr>
        <p:spPr bwMode="auto">
          <a:xfrm>
            <a:off x="468313" y="333375"/>
            <a:ext cx="82804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dirty="0">
                <a:latin typeface="Trebuchet MS" pitchFamily="34" charset="0"/>
              </a:rPr>
              <a:t>2. Credibilidade das agências </a:t>
            </a:r>
            <a:r>
              <a:rPr lang="pt-PT" dirty="0" smtClean="0">
                <a:latin typeface="Trebuchet MS" pitchFamily="34" charset="0"/>
              </a:rPr>
              <a:t>de </a:t>
            </a:r>
            <a:r>
              <a:rPr lang="pt-PT" dirty="0">
                <a:latin typeface="Trebuchet MS" pitchFamily="34" charset="0"/>
              </a:rPr>
              <a:t>Rating</a:t>
            </a:r>
            <a:endParaRPr lang="en-GB" dirty="0">
              <a:latin typeface="Trebuchet MS" pitchFamily="34" charset="0"/>
            </a:endParaRPr>
          </a:p>
        </p:txBody>
      </p:sp>
      <p:sp>
        <p:nvSpPr>
          <p:cNvPr id="27652" name="Rectangle 40"/>
          <p:cNvSpPr>
            <a:spLocks noChangeArrowheads="1"/>
          </p:cNvSpPr>
          <p:nvPr/>
        </p:nvSpPr>
        <p:spPr bwMode="auto">
          <a:xfrm>
            <a:off x="468313" y="620713"/>
            <a:ext cx="5195653"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dirty="0" smtClean="0">
                <a:latin typeface="Trebuchet MS" pitchFamily="34" charset="0"/>
              </a:rPr>
              <a:t>Risco cambial, Default e Rating de Crédito da Dívida Soberana</a:t>
            </a:r>
            <a:endParaRPr lang="en-GB" sz="1400" dirty="0">
              <a:latin typeface="Trebuchet MS" pitchFamily="34" charset="0"/>
            </a:endParaRPr>
          </a:p>
        </p:txBody>
      </p:sp>
      <p:sp>
        <p:nvSpPr>
          <p:cNvPr id="27653" name="TextBox 9"/>
          <p:cNvSpPr txBox="1">
            <a:spLocks noChangeArrowheads="1"/>
          </p:cNvSpPr>
          <p:nvPr/>
        </p:nvSpPr>
        <p:spPr bwMode="auto">
          <a:xfrm>
            <a:off x="755576" y="1916832"/>
            <a:ext cx="7416800" cy="31393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PT" dirty="0" smtClean="0"/>
              <a:t>Existe uma forte evidência entre o relacionamento das crises cambiais com a probabilidade de default da dívida soberana.</a:t>
            </a:r>
          </a:p>
          <a:p>
            <a:pPr algn="ctr" eaLnBrk="1" hangingPunct="1"/>
            <a:r>
              <a:rPr lang="pt-PT" dirty="0" smtClean="0"/>
              <a:t> </a:t>
            </a:r>
          </a:p>
          <a:p>
            <a:pPr algn="ctr" eaLnBrk="1" hangingPunct="1"/>
            <a:r>
              <a:rPr lang="pt-PT" dirty="0" smtClean="0"/>
              <a:t>Nos Mercados Emergentes a crise cambial mostra mesmo uma forte evidência de como é capaz de afectar a probabilidade de default da dívida soberana.</a:t>
            </a:r>
          </a:p>
          <a:p>
            <a:pPr algn="ctr" eaLnBrk="1" hangingPunct="1"/>
            <a:endParaRPr lang="pt-PT" dirty="0" smtClean="0"/>
          </a:p>
          <a:p>
            <a:pPr algn="ctr" eaLnBrk="1" hangingPunct="1"/>
            <a:r>
              <a:rPr lang="pt-PT" dirty="0" smtClean="0"/>
              <a:t>De acordo com Reinhart (2002), 84% dos defaults nas Economias Emergentes estão relacionados com as crises cambiais (meses antes ou depois do default)</a:t>
            </a:r>
          </a:p>
          <a:p>
            <a:pPr algn="ctr" eaLnBrk="1" hangingPunct="1">
              <a:buFont typeface="Arial" pitchFamily="34" charset="0"/>
              <a:buChar char="•"/>
            </a:pPr>
            <a:endParaRPr lang="pt-PT" dirty="0"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1507" name="Text Box 25"/>
          <p:cNvSpPr txBox="1">
            <a:spLocks noChangeArrowheads="1"/>
          </p:cNvSpPr>
          <p:nvPr/>
        </p:nvSpPr>
        <p:spPr bwMode="auto">
          <a:xfrm>
            <a:off x="468313" y="333375"/>
            <a:ext cx="82804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dirty="0">
                <a:latin typeface="Trebuchet MS" pitchFamily="34" charset="0"/>
              </a:rPr>
              <a:t>2. Credibilidade das agências </a:t>
            </a:r>
            <a:r>
              <a:rPr lang="pt-PT" dirty="0" smtClean="0">
                <a:latin typeface="Trebuchet MS" pitchFamily="34" charset="0"/>
              </a:rPr>
              <a:t>de </a:t>
            </a:r>
            <a:r>
              <a:rPr lang="pt-PT" dirty="0">
                <a:latin typeface="Trebuchet MS" pitchFamily="34" charset="0"/>
              </a:rPr>
              <a:t>Rating</a:t>
            </a:r>
            <a:endParaRPr lang="en-GB" dirty="0">
              <a:latin typeface="Trebuchet MS" pitchFamily="34" charset="0"/>
            </a:endParaRPr>
          </a:p>
        </p:txBody>
      </p:sp>
      <p:sp>
        <p:nvSpPr>
          <p:cNvPr id="21508" name="Rectangle 40"/>
          <p:cNvSpPr>
            <a:spLocks noChangeArrowheads="1"/>
          </p:cNvSpPr>
          <p:nvPr/>
        </p:nvSpPr>
        <p:spPr bwMode="auto">
          <a:xfrm>
            <a:off x="468312" y="620713"/>
            <a:ext cx="8136135"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spcBef>
                <a:spcPct val="50000"/>
              </a:spcBef>
            </a:pPr>
            <a:r>
              <a:rPr lang="pt-PT" sz="1400" dirty="0" smtClean="0">
                <a:latin typeface="Trebuchet MS" pitchFamily="34" charset="0"/>
              </a:rPr>
              <a:t>Prociclicidade das agências de rating em Crises Cambiais ou da Crises da Banca </a:t>
            </a:r>
            <a:endParaRPr lang="en-GB" sz="1400" dirty="0">
              <a:latin typeface="Trebuchet MS" pitchFamily="34" charset="0"/>
            </a:endParaRPr>
          </a:p>
        </p:txBody>
      </p:sp>
      <p:graphicFrame>
        <p:nvGraphicFramePr>
          <p:cNvPr id="7" name="Table 6"/>
          <p:cNvGraphicFramePr>
            <a:graphicFrameLocks noGrp="1"/>
          </p:cNvGraphicFramePr>
          <p:nvPr/>
        </p:nvGraphicFramePr>
        <p:xfrm>
          <a:off x="683568" y="1412776"/>
          <a:ext cx="7560840" cy="1991360"/>
        </p:xfrm>
        <a:graphic>
          <a:graphicData uri="http://schemas.openxmlformats.org/drawingml/2006/table">
            <a:tbl>
              <a:tblPr firstRow="1" bandRow="1">
                <a:tableStyleId>{5C22544A-7EE6-4342-B048-85BDC9FD1C3A}</a:tableStyleId>
              </a:tblPr>
              <a:tblGrid>
                <a:gridCol w="1890210"/>
                <a:gridCol w="1890210"/>
                <a:gridCol w="1890210"/>
                <a:gridCol w="1890210"/>
              </a:tblGrid>
              <a:tr h="139040">
                <a:tc gridSpan="4">
                  <a:txBody>
                    <a:bodyPr/>
                    <a:lstStyle/>
                    <a:p>
                      <a:pPr algn="ctr"/>
                      <a:r>
                        <a:rPr lang="pt-PT" dirty="0" smtClean="0"/>
                        <a:t>Probabilidade e Magnitude</a:t>
                      </a:r>
                      <a:r>
                        <a:rPr lang="pt-PT" baseline="0" dirty="0" smtClean="0"/>
                        <a:t> dos Downgrades </a:t>
                      </a:r>
                    </a:p>
                    <a:p>
                      <a:pPr algn="ctr"/>
                      <a:r>
                        <a:rPr lang="pt-PT" sz="1200" baseline="0" dirty="0" smtClean="0"/>
                        <a:t>(Mercados  Desenvolvidos)</a:t>
                      </a:r>
                      <a:endParaRPr lang="en-US" sz="1200"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r>
              <a:tr h="370840">
                <a:tc>
                  <a:txBody>
                    <a:bodyPr/>
                    <a:lstStyle/>
                    <a:p>
                      <a:pPr algn="ctr"/>
                      <a:endParaRPr lang="en-US" sz="12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PT" sz="1000" b="1" dirty="0" smtClean="0"/>
                        <a:t>6</a:t>
                      </a:r>
                      <a:r>
                        <a:rPr lang="pt-PT" sz="1000" b="1" baseline="0" dirty="0" smtClean="0"/>
                        <a:t> meses depois do início da Crise</a:t>
                      </a:r>
                      <a:endParaRPr lang="en-US" sz="1000" b="1" dirty="0" smtClean="0"/>
                    </a:p>
                    <a:p>
                      <a:pPr algn="ctr"/>
                      <a:endParaRPr lang="en-US" sz="1000" b="1"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PT" sz="1000" b="1" baseline="0" dirty="0" smtClean="0"/>
                        <a:t>12 meses depois do início da Crise</a:t>
                      </a:r>
                      <a:endParaRPr lang="en-US" sz="1000" b="1" dirty="0" smtClean="0"/>
                    </a:p>
                    <a:p>
                      <a:pPr algn="ctr"/>
                      <a:endParaRPr lang="en-US" sz="1000" b="1"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PT" sz="1000" b="1" dirty="0" smtClean="0"/>
                        <a:t>mais de um downgrade 12 meses depois do início da Crise</a:t>
                      </a:r>
                      <a:endParaRPr lang="en-US" sz="1000" b="1" dirty="0" smtClean="0"/>
                    </a:p>
                    <a:p>
                      <a:pPr algn="ctr"/>
                      <a:endParaRPr lang="en-US" sz="1000" b="1" dirty="0"/>
                    </a:p>
                  </a:txBody>
                  <a:tcPr anchor="ctr"/>
                </a:tc>
              </a:tr>
              <a:tr h="370840">
                <a:tc>
                  <a:txBody>
                    <a:bodyPr/>
                    <a:lstStyle/>
                    <a:p>
                      <a:r>
                        <a:rPr lang="pt-PT" sz="1200" b="1" dirty="0" smtClean="0"/>
                        <a:t>Probabilidade %</a:t>
                      </a:r>
                      <a:endParaRPr lang="en-US" sz="1200" b="1" dirty="0"/>
                    </a:p>
                  </a:txBody>
                  <a:tcPr/>
                </a:tc>
                <a:tc>
                  <a:txBody>
                    <a:bodyPr/>
                    <a:lstStyle/>
                    <a:p>
                      <a:pPr algn="ctr"/>
                      <a:r>
                        <a:rPr lang="pt-PT" dirty="0" smtClean="0"/>
                        <a:t>10.0</a:t>
                      </a:r>
                      <a:endParaRPr lang="en-US" dirty="0"/>
                    </a:p>
                  </a:txBody>
                  <a:tcPr/>
                </a:tc>
                <a:tc>
                  <a:txBody>
                    <a:bodyPr/>
                    <a:lstStyle/>
                    <a:p>
                      <a:pPr algn="ctr"/>
                      <a:r>
                        <a:rPr lang="pt-PT" dirty="0" smtClean="0"/>
                        <a:t>10.0</a:t>
                      </a:r>
                      <a:endParaRPr lang="en-US" dirty="0"/>
                    </a:p>
                  </a:txBody>
                  <a:tcPr/>
                </a:tc>
                <a:tc>
                  <a:txBody>
                    <a:bodyPr/>
                    <a:lstStyle/>
                    <a:p>
                      <a:pPr algn="ctr"/>
                      <a:r>
                        <a:rPr lang="pt-PT" dirty="0" smtClean="0"/>
                        <a:t>0</a:t>
                      </a:r>
                      <a:endParaRPr lang="en-US" dirty="0"/>
                    </a:p>
                  </a:txBody>
                  <a:tcPr/>
                </a:tc>
              </a:tr>
              <a:tr h="370840">
                <a:tc>
                  <a:txBody>
                    <a:bodyPr/>
                    <a:lstStyle/>
                    <a:p>
                      <a:r>
                        <a:rPr lang="pt-PT" sz="1200" b="1" dirty="0" smtClean="0"/>
                        <a:t>Magnitude %</a:t>
                      </a:r>
                      <a:endParaRPr lang="en-US" sz="1200" b="1" dirty="0"/>
                    </a:p>
                  </a:txBody>
                  <a:tcPr/>
                </a:tc>
                <a:tc>
                  <a:txBody>
                    <a:bodyPr/>
                    <a:lstStyle/>
                    <a:p>
                      <a:pPr algn="ctr"/>
                      <a:r>
                        <a:rPr lang="pt-PT" dirty="0" smtClean="0"/>
                        <a:t>0.7</a:t>
                      </a:r>
                      <a:endParaRPr lang="en-US" dirty="0"/>
                    </a:p>
                  </a:txBody>
                  <a:tcPr/>
                </a:tc>
                <a:tc>
                  <a:txBody>
                    <a:bodyPr/>
                    <a:lstStyle/>
                    <a:p>
                      <a:pPr algn="ctr"/>
                      <a:r>
                        <a:rPr lang="pt-PT" dirty="0" smtClean="0"/>
                        <a:t>0.7</a:t>
                      </a:r>
                      <a:endParaRPr lang="en-US" dirty="0"/>
                    </a:p>
                  </a:txBody>
                  <a:tcPr/>
                </a:tc>
                <a:tc>
                  <a:txBody>
                    <a:bodyPr/>
                    <a:lstStyle/>
                    <a:p>
                      <a:pPr algn="ctr"/>
                      <a:endParaRPr lang="en-US" dirty="0"/>
                    </a:p>
                  </a:txBody>
                  <a:tcPr>
                    <a:solidFill>
                      <a:schemeClr val="bg1">
                        <a:lumMod val="75000"/>
                      </a:schemeClr>
                    </a:solidFill>
                  </a:tcPr>
                </a:tc>
              </a:tr>
            </a:tbl>
          </a:graphicData>
        </a:graphic>
      </p:graphicFrame>
      <p:graphicFrame>
        <p:nvGraphicFramePr>
          <p:cNvPr id="9" name="Table 8"/>
          <p:cNvGraphicFramePr>
            <a:graphicFrameLocks noGrp="1"/>
          </p:cNvGraphicFramePr>
          <p:nvPr/>
        </p:nvGraphicFramePr>
        <p:xfrm>
          <a:off x="683568" y="3429000"/>
          <a:ext cx="7560840" cy="2109832"/>
        </p:xfrm>
        <a:graphic>
          <a:graphicData uri="http://schemas.openxmlformats.org/drawingml/2006/table">
            <a:tbl>
              <a:tblPr firstRow="1" bandRow="1">
                <a:tableStyleId>{5C22544A-7EE6-4342-B048-85BDC9FD1C3A}</a:tableStyleId>
              </a:tblPr>
              <a:tblGrid>
                <a:gridCol w="1890210"/>
                <a:gridCol w="1890210"/>
                <a:gridCol w="1890210"/>
                <a:gridCol w="1890210"/>
              </a:tblGrid>
              <a:tr h="139040">
                <a:tc gridSpan="4">
                  <a:txBody>
                    <a:bodyPr/>
                    <a:lstStyle/>
                    <a:p>
                      <a:pPr algn="ctr"/>
                      <a:r>
                        <a:rPr lang="pt-PT" dirty="0" smtClean="0"/>
                        <a:t>Probabilidade e Magnitude</a:t>
                      </a:r>
                      <a:r>
                        <a:rPr lang="pt-PT" baseline="0" dirty="0" smtClean="0"/>
                        <a:t> dos Downgrades </a:t>
                      </a:r>
                    </a:p>
                    <a:p>
                      <a:pPr algn="ctr"/>
                      <a:r>
                        <a:rPr lang="pt-PT" sz="1200" baseline="0" dirty="0" smtClean="0"/>
                        <a:t>(Mercados Emergentes)</a:t>
                      </a:r>
                      <a:endParaRPr lang="en-US" sz="1200"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r>
              <a:tr h="819512">
                <a:tc>
                  <a:txBody>
                    <a:bodyPr/>
                    <a:lstStyle/>
                    <a:p>
                      <a:pPr algn="ctr"/>
                      <a:endParaRPr lang="en-US" sz="12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PT" sz="1000" b="1" dirty="0" smtClean="0"/>
                        <a:t>6</a:t>
                      </a:r>
                      <a:r>
                        <a:rPr lang="pt-PT" sz="1000" b="1" baseline="0" dirty="0" smtClean="0"/>
                        <a:t> meses depois do início da Crise</a:t>
                      </a:r>
                      <a:endParaRPr lang="en-US" sz="1000" b="1" dirty="0" smtClean="0"/>
                    </a:p>
                    <a:p>
                      <a:pPr algn="ctr"/>
                      <a:endParaRPr lang="en-US" sz="1000" b="1"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PT" sz="1000" b="1" baseline="0" dirty="0" smtClean="0"/>
                        <a:t>12 meses depois do início da Crise</a:t>
                      </a:r>
                      <a:endParaRPr lang="en-US" sz="1000" b="1" dirty="0" smtClean="0"/>
                    </a:p>
                    <a:p>
                      <a:pPr algn="ctr"/>
                      <a:endParaRPr lang="en-US" sz="1000" b="1"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PT" sz="1000" b="1" dirty="0" smtClean="0"/>
                        <a:t>mais de um downgrade 12 meses depois do início da Crise</a:t>
                      </a:r>
                      <a:endParaRPr lang="en-US" sz="1000" b="1" dirty="0" smtClean="0"/>
                    </a:p>
                    <a:p>
                      <a:pPr algn="ctr"/>
                      <a:endParaRPr lang="en-US" sz="1000" b="1" dirty="0"/>
                    </a:p>
                  </a:txBody>
                  <a:tcPr anchor="ctr"/>
                </a:tc>
              </a:tr>
              <a:tr h="370840">
                <a:tc>
                  <a:txBody>
                    <a:bodyPr/>
                    <a:lstStyle/>
                    <a:p>
                      <a:r>
                        <a:rPr lang="pt-PT" sz="1200" b="1" dirty="0" smtClean="0"/>
                        <a:t>Probabilidade %</a:t>
                      </a:r>
                      <a:endParaRPr lang="en-US" sz="1200" b="1" dirty="0"/>
                    </a:p>
                  </a:txBody>
                  <a:tcPr/>
                </a:tc>
                <a:tc>
                  <a:txBody>
                    <a:bodyPr/>
                    <a:lstStyle/>
                    <a:p>
                      <a:pPr algn="ctr"/>
                      <a:r>
                        <a:rPr lang="pt-PT" dirty="0" smtClean="0"/>
                        <a:t>20.0</a:t>
                      </a:r>
                      <a:endParaRPr lang="en-US" dirty="0"/>
                    </a:p>
                  </a:txBody>
                  <a:tcPr/>
                </a:tc>
                <a:tc>
                  <a:txBody>
                    <a:bodyPr/>
                    <a:lstStyle/>
                    <a:p>
                      <a:pPr algn="ctr"/>
                      <a:r>
                        <a:rPr lang="pt-PT" dirty="0" smtClean="0"/>
                        <a:t>26.7</a:t>
                      </a:r>
                      <a:endParaRPr lang="en-US" dirty="0"/>
                    </a:p>
                  </a:txBody>
                  <a:tcPr/>
                </a:tc>
                <a:tc>
                  <a:txBody>
                    <a:bodyPr/>
                    <a:lstStyle/>
                    <a:p>
                      <a:pPr algn="ctr"/>
                      <a:r>
                        <a:rPr lang="pt-PT" dirty="0" smtClean="0"/>
                        <a:t>6.7</a:t>
                      </a:r>
                      <a:endParaRPr lang="en-US" dirty="0"/>
                    </a:p>
                  </a:txBody>
                  <a:tcPr/>
                </a:tc>
              </a:tr>
              <a:tr h="370840">
                <a:tc>
                  <a:txBody>
                    <a:bodyPr/>
                    <a:lstStyle/>
                    <a:p>
                      <a:r>
                        <a:rPr lang="pt-PT" sz="1200" b="1" dirty="0" smtClean="0"/>
                        <a:t>Magnitude %</a:t>
                      </a:r>
                      <a:endParaRPr lang="en-US" sz="1200" b="1" dirty="0"/>
                    </a:p>
                  </a:txBody>
                  <a:tcPr/>
                </a:tc>
                <a:tc>
                  <a:txBody>
                    <a:bodyPr/>
                    <a:lstStyle/>
                    <a:p>
                      <a:pPr algn="ctr"/>
                      <a:r>
                        <a:rPr lang="pt-PT" dirty="0" smtClean="0"/>
                        <a:t>8.2</a:t>
                      </a:r>
                      <a:endParaRPr lang="en-US" dirty="0"/>
                    </a:p>
                  </a:txBody>
                  <a:tcPr/>
                </a:tc>
                <a:tc>
                  <a:txBody>
                    <a:bodyPr/>
                    <a:lstStyle/>
                    <a:p>
                      <a:pPr algn="ctr"/>
                      <a:r>
                        <a:rPr lang="pt-PT" dirty="0" smtClean="0"/>
                        <a:t>12.2</a:t>
                      </a:r>
                      <a:endParaRPr lang="en-US" dirty="0"/>
                    </a:p>
                  </a:txBody>
                  <a:tcPr/>
                </a:tc>
                <a:tc>
                  <a:txBody>
                    <a:bodyPr/>
                    <a:lstStyle/>
                    <a:p>
                      <a:pPr algn="ctr"/>
                      <a:endParaRPr lang="en-US" dirty="0"/>
                    </a:p>
                  </a:txBody>
                  <a:tcPr>
                    <a:solidFill>
                      <a:schemeClr val="bg1">
                        <a:lumMod val="75000"/>
                      </a:schemeClr>
                    </a:solidFill>
                  </a:tcPr>
                </a:tc>
              </a:tr>
            </a:tbl>
          </a:graphicData>
        </a:graphic>
      </p:graphicFrame>
      <p:sp>
        <p:nvSpPr>
          <p:cNvPr id="10" name="TextBox 9"/>
          <p:cNvSpPr txBox="1"/>
          <p:nvPr/>
        </p:nvSpPr>
        <p:spPr>
          <a:xfrm>
            <a:off x="611560" y="5517232"/>
            <a:ext cx="2906565" cy="246221"/>
          </a:xfrm>
          <a:prstGeom prst="rect">
            <a:avLst/>
          </a:prstGeom>
          <a:noFill/>
        </p:spPr>
        <p:txBody>
          <a:bodyPr wrap="none" rtlCol="0">
            <a:spAutoFit/>
          </a:bodyPr>
          <a:lstStyle/>
          <a:p>
            <a:r>
              <a:rPr lang="pt-PT" sz="1000" dirty="0" smtClean="0"/>
              <a:t>Fonte: Calvo &amp; Reinhart (2000), Reinhart (2002)</a:t>
            </a:r>
            <a:endParaRPr lang="en-US" sz="1000" dirty="0"/>
          </a:p>
        </p:txBody>
      </p:sp>
      <p:sp>
        <p:nvSpPr>
          <p:cNvPr id="11" name="TextBox 10"/>
          <p:cNvSpPr txBox="1"/>
          <p:nvPr/>
        </p:nvSpPr>
        <p:spPr>
          <a:xfrm>
            <a:off x="611560" y="1124744"/>
            <a:ext cx="7888442" cy="307777"/>
          </a:xfrm>
          <a:prstGeom prst="rect">
            <a:avLst/>
          </a:prstGeom>
          <a:noFill/>
        </p:spPr>
        <p:txBody>
          <a:bodyPr wrap="none" rtlCol="0">
            <a:spAutoFit/>
          </a:bodyPr>
          <a:lstStyle/>
          <a:p>
            <a:r>
              <a:rPr lang="pt-PT" sz="1400" b="1" dirty="0" smtClean="0"/>
              <a:t>Ratings de Dívida Soberana da Moody’s, 1979-1999; durante crises cambiais ou da banca.</a:t>
            </a:r>
            <a:endParaRPr lang="en-US" sz="1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ox(in)">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1507" name="Text Box 25"/>
          <p:cNvSpPr txBox="1">
            <a:spLocks noChangeArrowheads="1"/>
          </p:cNvSpPr>
          <p:nvPr/>
        </p:nvSpPr>
        <p:spPr bwMode="auto">
          <a:xfrm>
            <a:off x="468313" y="333375"/>
            <a:ext cx="82804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dirty="0">
                <a:latin typeface="Trebuchet MS" pitchFamily="34" charset="0"/>
              </a:rPr>
              <a:t>2. Credibilidade das agências </a:t>
            </a:r>
            <a:r>
              <a:rPr lang="pt-PT" dirty="0" smtClean="0">
                <a:latin typeface="Trebuchet MS" pitchFamily="34" charset="0"/>
              </a:rPr>
              <a:t>de </a:t>
            </a:r>
            <a:r>
              <a:rPr lang="pt-PT" dirty="0">
                <a:latin typeface="Trebuchet MS" pitchFamily="34" charset="0"/>
              </a:rPr>
              <a:t>Rating</a:t>
            </a:r>
            <a:endParaRPr lang="en-GB" dirty="0">
              <a:latin typeface="Trebuchet MS" pitchFamily="34" charset="0"/>
            </a:endParaRPr>
          </a:p>
        </p:txBody>
      </p:sp>
      <p:sp>
        <p:nvSpPr>
          <p:cNvPr id="21508" name="Rectangle 40"/>
          <p:cNvSpPr>
            <a:spLocks noChangeArrowheads="1"/>
          </p:cNvSpPr>
          <p:nvPr/>
        </p:nvSpPr>
        <p:spPr bwMode="auto">
          <a:xfrm>
            <a:off x="468312" y="620713"/>
            <a:ext cx="8136135"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spcBef>
                <a:spcPct val="50000"/>
              </a:spcBef>
            </a:pPr>
            <a:r>
              <a:rPr lang="pt-PT" sz="1400" dirty="0" smtClean="0">
                <a:latin typeface="Trebuchet MS" pitchFamily="34" charset="0"/>
              </a:rPr>
              <a:t>Prociclicidade das agências de rating em Crises Cambiais ou da Crises da Banca </a:t>
            </a:r>
            <a:endParaRPr lang="en-GB" sz="1400" dirty="0">
              <a:latin typeface="Trebuchet MS" pitchFamily="34" charset="0"/>
            </a:endParaRPr>
          </a:p>
        </p:txBody>
      </p:sp>
      <p:graphicFrame>
        <p:nvGraphicFramePr>
          <p:cNvPr id="7" name="Table 6"/>
          <p:cNvGraphicFramePr>
            <a:graphicFrameLocks noGrp="1"/>
          </p:cNvGraphicFramePr>
          <p:nvPr/>
        </p:nvGraphicFramePr>
        <p:xfrm>
          <a:off x="683568" y="1412776"/>
          <a:ext cx="7560840" cy="1991360"/>
        </p:xfrm>
        <a:graphic>
          <a:graphicData uri="http://schemas.openxmlformats.org/drawingml/2006/table">
            <a:tbl>
              <a:tblPr firstRow="1" bandRow="1">
                <a:tableStyleId>{5C22544A-7EE6-4342-B048-85BDC9FD1C3A}</a:tableStyleId>
              </a:tblPr>
              <a:tblGrid>
                <a:gridCol w="1890210"/>
                <a:gridCol w="1890210"/>
                <a:gridCol w="1890210"/>
                <a:gridCol w="1890210"/>
              </a:tblGrid>
              <a:tr h="139040">
                <a:tc gridSpan="4">
                  <a:txBody>
                    <a:bodyPr/>
                    <a:lstStyle/>
                    <a:p>
                      <a:pPr algn="ctr"/>
                      <a:r>
                        <a:rPr lang="pt-PT" dirty="0" smtClean="0">
                          <a:solidFill>
                            <a:schemeClr val="bg1">
                              <a:lumMod val="85000"/>
                            </a:schemeClr>
                          </a:solidFill>
                        </a:rPr>
                        <a:t>Probabilidade e Magnitude</a:t>
                      </a:r>
                      <a:r>
                        <a:rPr lang="pt-PT" baseline="0" dirty="0" smtClean="0">
                          <a:solidFill>
                            <a:schemeClr val="bg1">
                              <a:lumMod val="85000"/>
                            </a:schemeClr>
                          </a:solidFill>
                        </a:rPr>
                        <a:t> dos Downgrades </a:t>
                      </a:r>
                    </a:p>
                    <a:p>
                      <a:pPr algn="ctr"/>
                      <a:r>
                        <a:rPr lang="pt-PT" sz="1200" baseline="0" dirty="0" smtClean="0">
                          <a:solidFill>
                            <a:schemeClr val="bg1">
                              <a:lumMod val="85000"/>
                            </a:schemeClr>
                          </a:solidFill>
                        </a:rPr>
                        <a:t>(Mercados  Desenvolvidos)</a:t>
                      </a:r>
                      <a:endParaRPr lang="en-US" sz="1200" dirty="0">
                        <a:solidFill>
                          <a:schemeClr val="bg1">
                            <a:lumMod val="85000"/>
                          </a:schemeClr>
                        </a:solidFill>
                      </a:endParaRPr>
                    </a:p>
                  </a:txBody>
                  <a:tcPr>
                    <a:solidFill>
                      <a:schemeClr val="bg1">
                        <a:lumMod val="85000"/>
                        <a:alpha val="79000"/>
                      </a:schemeClr>
                    </a:solidFill>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r>
              <a:tr h="370840">
                <a:tc>
                  <a:txBody>
                    <a:bodyPr/>
                    <a:lstStyle/>
                    <a:p>
                      <a:pPr algn="ctr"/>
                      <a:endParaRPr lang="en-US" sz="1200" dirty="0">
                        <a:solidFill>
                          <a:schemeClr val="bg1">
                            <a:lumMod val="85000"/>
                          </a:schemeClr>
                        </a:solidFill>
                      </a:endParaRPr>
                    </a:p>
                  </a:txBody>
                  <a:tcPr>
                    <a:solidFill>
                      <a:schemeClr val="bg1">
                        <a:lumMod val="85000"/>
                        <a:alpha val="79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PT" sz="1000" b="1" dirty="0" smtClean="0">
                          <a:solidFill>
                            <a:schemeClr val="bg1">
                              <a:lumMod val="85000"/>
                            </a:schemeClr>
                          </a:solidFill>
                        </a:rPr>
                        <a:t>6</a:t>
                      </a:r>
                      <a:r>
                        <a:rPr lang="pt-PT" sz="1000" b="1" baseline="0" dirty="0" smtClean="0">
                          <a:solidFill>
                            <a:schemeClr val="bg1">
                              <a:lumMod val="85000"/>
                            </a:schemeClr>
                          </a:solidFill>
                        </a:rPr>
                        <a:t> meses depois do inicio da Crise</a:t>
                      </a:r>
                      <a:endParaRPr lang="en-US" sz="1000" b="1" dirty="0" smtClean="0">
                        <a:solidFill>
                          <a:schemeClr val="bg1">
                            <a:lumMod val="85000"/>
                          </a:schemeClr>
                        </a:solidFill>
                      </a:endParaRPr>
                    </a:p>
                    <a:p>
                      <a:pPr algn="ctr"/>
                      <a:endParaRPr lang="en-US" sz="1000" b="1" dirty="0">
                        <a:solidFill>
                          <a:schemeClr val="bg1">
                            <a:lumMod val="85000"/>
                          </a:schemeClr>
                        </a:solidFill>
                      </a:endParaRPr>
                    </a:p>
                  </a:txBody>
                  <a:tcPr anchor="ctr">
                    <a:solidFill>
                      <a:schemeClr val="bg1">
                        <a:lumMod val="85000"/>
                        <a:alpha val="79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PT" sz="1000" b="1" baseline="0" dirty="0" smtClean="0">
                          <a:solidFill>
                            <a:schemeClr val="bg1">
                              <a:lumMod val="85000"/>
                            </a:schemeClr>
                          </a:solidFill>
                        </a:rPr>
                        <a:t>12 meses depois do inicio da Crise</a:t>
                      </a:r>
                      <a:endParaRPr lang="en-US" sz="1000" b="1" dirty="0" smtClean="0">
                        <a:solidFill>
                          <a:schemeClr val="bg1">
                            <a:lumMod val="85000"/>
                          </a:schemeClr>
                        </a:solidFill>
                      </a:endParaRPr>
                    </a:p>
                    <a:p>
                      <a:pPr algn="ctr"/>
                      <a:endParaRPr lang="en-US" sz="1000" b="1" dirty="0">
                        <a:solidFill>
                          <a:schemeClr val="bg1">
                            <a:lumMod val="85000"/>
                          </a:schemeClr>
                        </a:solidFill>
                      </a:endParaRPr>
                    </a:p>
                  </a:txBody>
                  <a:tcPr anchor="ctr">
                    <a:solidFill>
                      <a:schemeClr val="bg1">
                        <a:lumMod val="85000"/>
                        <a:alpha val="79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PT" sz="1000" b="1" dirty="0" smtClean="0">
                          <a:solidFill>
                            <a:schemeClr val="bg1">
                              <a:lumMod val="85000"/>
                            </a:schemeClr>
                          </a:solidFill>
                        </a:rPr>
                        <a:t>mais de um downgrade 12 meses depois do inicio da Crise</a:t>
                      </a:r>
                      <a:endParaRPr lang="en-US" sz="1000" b="1" dirty="0" smtClean="0">
                        <a:solidFill>
                          <a:schemeClr val="bg1">
                            <a:lumMod val="85000"/>
                          </a:schemeClr>
                        </a:solidFill>
                      </a:endParaRPr>
                    </a:p>
                    <a:p>
                      <a:pPr algn="ctr"/>
                      <a:endParaRPr lang="en-US" sz="1000" b="1" dirty="0">
                        <a:solidFill>
                          <a:schemeClr val="bg1">
                            <a:lumMod val="85000"/>
                          </a:schemeClr>
                        </a:solidFill>
                      </a:endParaRPr>
                    </a:p>
                  </a:txBody>
                  <a:tcPr anchor="ctr">
                    <a:solidFill>
                      <a:schemeClr val="bg1">
                        <a:lumMod val="85000"/>
                        <a:alpha val="79000"/>
                      </a:schemeClr>
                    </a:solidFill>
                  </a:tcPr>
                </a:tc>
              </a:tr>
              <a:tr h="370840">
                <a:tc>
                  <a:txBody>
                    <a:bodyPr/>
                    <a:lstStyle/>
                    <a:p>
                      <a:r>
                        <a:rPr lang="pt-PT" sz="1200" b="1" dirty="0" smtClean="0">
                          <a:solidFill>
                            <a:schemeClr val="bg1">
                              <a:lumMod val="85000"/>
                            </a:schemeClr>
                          </a:solidFill>
                        </a:rPr>
                        <a:t>Probobabilidade %</a:t>
                      </a:r>
                      <a:endParaRPr lang="en-US" sz="1200" b="1" dirty="0">
                        <a:solidFill>
                          <a:schemeClr val="bg1">
                            <a:lumMod val="85000"/>
                          </a:schemeClr>
                        </a:solidFill>
                      </a:endParaRPr>
                    </a:p>
                  </a:txBody>
                  <a:tcPr>
                    <a:solidFill>
                      <a:schemeClr val="bg1">
                        <a:lumMod val="85000"/>
                        <a:alpha val="79000"/>
                      </a:schemeClr>
                    </a:solidFill>
                  </a:tcPr>
                </a:tc>
                <a:tc>
                  <a:txBody>
                    <a:bodyPr/>
                    <a:lstStyle/>
                    <a:p>
                      <a:pPr algn="ctr"/>
                      <a:r>
                        <a:rPr lang="pt-PT" dirty="0" smtClean="0">
                          <a:solidFill>
                            <a:schemeClr val="bg1">
                              <a:lumMod val="85000"/>
                            </a:schemeClr>
                          </a:solidFill>
                        </a:rPr>
                        <a:t>10.0</a:t>
                      </a:r>
                      <a:endParaRPr lang="en-US" dirty="0">
                        <a:solidFill>
                          <a:schemeClr val="bg1">
                            <a:lumMod val="85000"/>
                          </a:schemeClr>
                        </a:solidFill>
                      </a:endParaRPr>
                    </a:p>
                  </a:txBody>
                  <a:tcPr>
                    <a:solidFill>
                      <a:schemeClr val="bg1">
                        <a:lumMod val="85000"/>
                        <a:alpha val="79000"/>
                      </a:schemeClr>
                    </a:solidFill>
                  </a:tcPr>
                </a:tc>
                <a:tc>
                  <a:txBody>
                    <a:bodyPr/>
                    <a:lstStyle/>
                    <a:p>
                      <a:pPr algn="ctr"/>
                      <a:r>
                        <a:rPr lang="pt-PT" dirty="0" smtClean="0">
                          <a:solidFill>
                            <a:schemeClr val="bg1">
                              <a:lumMod val="85000"/>
                            </a:schemeClr>
                          </a:solidFill>
                        </a:rPr>
                        <a:t>10.0</a:t>
                      </a:r>
                      <a:endParaRPr lang="en-US" dirty="0">
                        <a:solidFill>
                          <a:schemeClr val="bg1">
                            <a:lumMod val="85000"/>
                          </a:schemeClr>
                        </a:solidFill>
                      </a:endParaRPr>
                    </a:p>
                  </a:txBody>
                  <a:tcPr>
                    <a:solidFill>
                      <a:schemeClr val="bg1">
                        <a:lumMod val="85000"/>
                        <a:alpha val="79000"/>
                      </a:schemeClr>
                    </a:solidFill>
                  </a:tcPr>
                </a:tc>
                <a:tc>
                  <a:txBody>
                    <a:bodyPr/>
                    <a:lstStyle/>
                    <a:p>
                      <a:pPr algn="ctr"/>
                      <a:r>
                        <a:rPr lang="pt-PT" dirty="0" smtClean="0">
                          <a:solidFill>
                            <a:schemeClr val="bg1">
                              <a:lumMod val="85000"/>
                            </a:schemeClr>
                          </a:solidFill>
                        </a:rPr>
                        <a:t>0</a:t>
                      </a:r>
                      <a:endParaRPr lang="en-US" dirty="0">
                        <a:solidFill>
                          <a:schemeClr val="bg1">
                            <a:lumMod val="85000"/>
                          </a:schemeClr>
                        </a:solidFill>
                      </a:endParaRPr>
                    </a:p>
                  </a:txBody>
                  <a:tcPr>
                    <a:solidFill>
                      <a:schemeClr val="bg1">
                        <a:lumMod val="85000"/>
                        <a:alpha val="79000"/>
                      </a:schemeClr>
                    </a:solidFill>
                  </a:tcPr>
                </a:tc>
              </a:tr>
              <a:tr h="370840">
                <a:tc>
                  <a:txBody>
                    <a:bodyPr/>
                    <a:lstStyle/>
                    <a:p>
                      <a:r>
                        <a:rPr lang="pt-PT" sz="1200" b="1" dirty="0" smtClean="0">
                          <a:solidFill>
                            <a:schemeClr val="bg1">
                              <a:lumMod val="85000"/>
                            </a:schemeClr>
                          </a:solidFill>
                        </a:rPr>
                        <a:t>Magnitude %</a:t>
                      </a:r>
                      <a:endParaRPr lang="en-US" sz="1200" b="1" dirty="0">
                        <a:solidFill>
                          <a:schemeClr val="bg1">
                            <a:lumMod val="85000"/>
                          </a:schemeClr>
                        </a:solidFill>
                      </a:endParaRPr>
                    </a:p>
                  </a:txBody>
                  <a:tcPr>
                    <a:solidFill>
                      <a:schemeClr val="bg1">
                        <a:lumMod val="85000"/>
                        <a:alpha val="79000"/>
                      </a:schemeClr>
                    </a:solidFill>
                  </a:tcPr>
                </a:tc>
                <a:tc>
                  <a:txBody>
                    <a:bodyPr/>
                    <a:lstStyle/>
                    <a:p>
                      <a:pPr algn="ctr"/>
                      <a:r>
                        <a:rPr lang="pt-PT" dirty="0" smtClean="0">
                          <a:solidFill>
                            <a:schemeClr val="bg1">
                              <a:lumMod val="85000"/>
                            </a:schemeClr>
                          </a:solidFill>
                        </a:rPr>
                        <a:t>0.7</a:t>
                      </a:r>
                      <a:endParaRPr lang="en-US" dirty="0">
                        <a:solidFill>
                          <a:schemeClr val="bg1">
                            <a:lumMod val="85000"/>
                          </a:schemeClr>
                        </a:solidFill>
                      </a:endParaRPr>
                    </a:p>
                  </a:txBody>
                  <a:tcPr>
                    <a:solidFill>
                      <a:schemeClr val="bg1">
                        <a:lumMod val="85000"/>
                        <a:alpha val="79000"/>
                      </a:schemeClr>
                    </a:solidFill>
                  </a:tcPr>
                </a:tc>
                <a:tc>
                  <a:txBody>
                    <a:bodyPr/>
                    <a:lstStyle/>
                    <a:p>
                      <a:pPr algn="ctr"/>
                      <a:r>
                        <a:rPr lang="pt-PT" dirty="0" smtClean="0">
                          <a:solidFill>
                            <a:schemeClr val="bg1">
                              <a:lumMod val="85000"/>
                            </a:schemeClr>
                          </a:solidFill>
                        </a:rPr>
                        <a:t>0.7</a:t>
                      </a:r>
                      <a:endParaRPr lang="en-US" dirty="0">
                        <a:solidFill>
                          <a:schemeClr val="bg1">
                            <a:lumMod val="85000"/>
                          </a:schemeClr>
                        </a:solidFill>
                      </a:endParaRPr>
                    </a:p>
                  </a:txBody>
                  <a:tcPr>
                    <a:solidFill>
                      <a:schemeClr val="bg1">
                        <a:lumMod val="85000"/>
                        <a:alpha val="79000"/>
                      </a:schemeClr>
                    </a:solidFill>
                  </a:tcPr>
                </a:tc>
                <a:tc>
                  <a:txBody>
                    <a:bodyPr/>
                    <a:lstStyle/>
                    <a:p>
                      <a:pPr algn="ctr"/>
                      <a:endParaRPr lang="en-US" dirty="0">
                        <a:solidFill>
                          <a:schemeClr val="bg1">
                            <a:lumMod val="85000"/>
                          </a:schemeClr>
                        </a:solidFill>
                      </a:endParaRPr>
                    </a:p>
                  </a:txBody>
                  <a:tcPr>
                    <a:solidFill>
                      <a:schemeClr val="bg1">
                        <a:lumMod val="85000"/>
                        <a:alpha val="79000"/>
                      </a:schemeClr>
                    </a:solidFill>
                  </a:tcPr>
                </a:tc>
              </a:tr>
            </a:tbl>
          </a:graphicData>
        </a:graphic>
      </p:graphicFrame>
      <p:graphicFrame>
        <p:nvGraphicFramePr>
          <p:cNvPr id="9" name="Table 8"/>
          <p:cNvGraphicFramePr>
            <a:graphicFrameLocks noGrp="1"/>
          </p:cNvGraphicFramePr>
          <p:nvPr/>
        </p:nvGraphicFramePr>
        <p:xfrm>
          <a:off x="683568" y="3429000"/>
          <a:ext cx="7560840" cy="2109832"/>
        </p:xfrm>
        <a:graphic>
          <a:graphicData uri="http://schemas.openxmlformats.org/drawingml/2006/table">
            <a:tbl>
              <a:tblPr firstRow="1" bandRow="1">
                <a:tableStyleId>{5C22544A-7EE6-4342-B048-85BDC9FD1C3A}</a:tableStyleId>
              </a:tblPr>
              <a:tblGrid>
                <a:gridCol w="1890210"/>
                <a:gridCol w="1890210"/>
                <a:gridCol w="1890210"/>
                <a:gridCol w="1890210"/>
              </a:tblGrid>
              <a:tr h="139040">
                <a:tc gridSpan="4">
                  <a:txBody>
                    <a:bodyPr/>
                    <a:lstStyle/>
                    <a:p>
                      <a:pPr algn="ctr"/>
                      <a:r>
                        <a:rPr lang="pt-PT" dirty="0" smtClean="0">
                          <a:solidFill>
                            <a:schemeClr val="bg1">
                              <a:lumMod val="85000"/>
                            </a:schemeClr>
                          </a:solidFill>
                        </a:rPr>
                        <a:t>Probabilidade e Magnitude</a:t>
                      </a:r>
                      <a:r>
                        <a:rPr lang="pt-PT" baseline="0" dirty="0" smtClean="0">
                          <a:solidFill>
                            <a:schemeClr val="bg1">
                              <a:lumMod val="85000"/>
                            </a:schemeClr>
                          </a:solidFill>
                        </a:rPr>
                        <a:t> dos Downgrades </a:t>
                      </a:r>
                    </a:p>
                    <a:p>
                      <a:pPr algn="ctr"/>
                      <a:r>
                        <a:rPr lang="pt-PT" sz="1200" baseline="0" dirty="0" smtClean="0">
                          <a:solidFill>
                            <a:schemeClr val="bg1">
                              <a:lumMod val="85000"/>
                            </a:schemeClr>
                          </a:solidFill>
                        </a:rPr>
                        <a:t>(Mercados Emergentes)</a:t>
                      </a:r>
                      <a:endParaRPr lang="en-US" sz="1200" dirty="0">
                        <a:solidFill>
                          <a:schemeClr val="bg1">
                            <a:lumMod val="85000"/>
                          </a:schemeClr>
                        </a:solidFill>
                      </a:endParaRPr>
                    </a:p>
                  </a:txBody>
                  <a:tcPr>
                    <a:solidFill>
                      <a:schemeClr val="bg1">
                        <a:lumMod val="85000"/>
                        <a:alpha val="76000"/>
                      </a:schemeClr>
                    </a:solidFill>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r>
              <a:tr h="819512">
                <a:tc>
                  <a:txBody>
                    <a:bodyPr/>
                    <a:lstStyle/>
                    <a:p>
                      <a:pPr algn="ctr"/>
                      <a:endParaRPr lang="en-US" sz="1200" dirty="0">
                        <a:solidFill>
                          <a:schemeClr val="bg1">
                            <a:lumMod val="85000"/>
                          </a:schemeClr>
                        </a:solidFill>
                      </a:endParaRPr>
                    </a:p>
                  </a:txBody>
                  <a:tcPr>
                    <a:solidFill>
                      <a:schemeClr val="bg1">
                        <a:lumMod val="85000"/>
                        <a:alpha val="76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PT" sz="1000" b="1" dirty="0" smtClean="0">
                          <a:solidFill>
                            <a:schemeClr val="bg1">
                              <a:lumMod val="85000"/>
                            </a:schemeClr>
                          </a:solidFill>
                        </a:rPr>
                        <a:t>6</a:t>
                      </a:r>
                      <a:r>
                        <a:rPr lang="pt-PT" sz="1000" b="1" baseline="0" dirty="0" smtClean="0">
                          <a:solidFill>
                            <a:schemeClr val="bg1">
                              <a:lumMod val="85000"/>
                            </a:schemeClr>
                          </a:solidFill>
                        </a:rPr>
                        <a:t> meses depois do inicio da Crise</a:t>
                      </a:r>
                      <a:endParaRPr lang="en-US" sz="1000" b="1" dirty="0" smtClean="0">
                        <a:solidFill>
                          <a:schemeClr val="bg1">
                            <a:lumMod val="85000"/>
                          </a:schemeClr>
                        </a:solidFill>
                      </a:endParaRPr>
                    </a:p>
                    <a:p>
                      <a:pPr algn="ctr"/>
                      <a:endParaRPr lang="en-US" sz="1000" b="1" dirty="0">
                        <a:solidFill>
                          <a:schemeClr val="bg1">
                            <a:lumMod val="85000"/>
                          </a:schemeClr>
                        </a:solidFill>
                      </a:endParaRPr>
                    </a:p>
                  </a:txBody>
                  <a:tcPr anchor="ctr">
                    <a:solidFill>
                      <a:schemeClr val="bg1">
                        <a:lumMod val="85000"/>
                        <a:alpha val="76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PT" sz="1000" b="1" baseline="0" dirty="0" smtClean="0">
                          <a:solidFill>
                            <a:schemeClr val="bg1">
                              <a:lumMod val="85000"/>
                            </a:schemeClr>
                          </a:solidFill>
                        </a:rPr>
                        <a:t>12 meses depois do inicio da Crise</a:t>
                      </a:r>
                      <a:endParaRPr lang="en-US" sz="1000" b="1" dirty="0" smtClean="0">
                        <a:solidFill>
                          <a:schemeClr val="bg1">
                            <a:lumMod val="85000"/>
                          </a:schemeClr>
                        </a:solidFill>
                      </a:endParaRPr>
                    </a:p>
                    <a:p>
                      <a:pPr algn="ctr"/>
                      <a:endParaRPr lang="en-US" sz="1000" b="1" dirty="0">
                        <a:solidFill>
                          <a:schemeClr val="bg1">
                            <a:lumMod val="85000"/>
                          </a:schemeClr>
                        </a:solidFill>
                      </a:endParaRPr>
                    </a:p>
                  </a:txBody>
                  <a:tcPr anchor="ctr">
                    <a:solidFill>
                      <a:schemeClr val="bg1">
                        <a:lumMod val="85000"/>
                        <a:alpha val="76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PT" sz="1000" b="1" dirty="0" smtClean="0">
                          <a:solidFill>
                            <a:schemeClr val="bg1">
                              <a:lumMod val="85000"/>
                            </a:schemeClr>
                          </a:solidFill>
                        </a:rPr>
                        <a:t>mais de um downgrade 12 meses depois do inicio da Crise</a:t>
                      </a:r>
                      <a:endParaRPr lang="en-US" sz="1000" b="1" dirty="0" smtClean="0">
                        <a:solidFill>
                          <a:schemeClr val="bg1">
                            <a:lumMod val="85000"/>
                          </a:schemeClr>
                        </a:solidFill>
                      </a:endParaRPr>
                    </a:p>
                    <a:p>
                      <a:pPr algn="ctr"/>
                      <a:endParaRPr lang="en-US" sz="1000" b="1" dirty="0">
                        <a:solidFill>
                          <a:schemeClr val="bg1">
                            <a:lumMod val="85000"/>
                          </a:schemeClr>
                        </a:solidFill>
                      </a:endParaRPr>
                    </a:p>
                  </a:txBody>
                  <a:tcPr anchor="ctr">
                    <a:solidFill>
                      <a:schemeClr val="bg1">
                        <a:lumMod val="85000"/>
                        <a:alpha val="76000"/>
                      </a:schemeClr>
                    </a:solidFill>
                  </a:tcPr>
                </a:tc>
              </a:tr>
              <a:tr h="370840">
                <a:tc>
                  <a:txBody>
                    <a:bodyPr/>
                    <a:lstStyle/>
                    <a:p>
                      <a:r>
                        <a:rPr lang="pt-PT" sz="1200" b="1" dirty="0" smtClean="0">
                          <a:solidFill>
                            <a:schemeClr val="bg1">
                              <a:lumMod val="85000"/>
                            </a:schemeClr>
                          </a:solidFill>
                        </a:rPr>
                        <a:t>Probobabilidade %</a:t>
                      </a:r>
                      <a:endParaRPr lang="en-US" sz="1200" b="1" dirty="0">
                        <a:solidFill>
                          <a:schemeClr val="bg1">
                            <a:lumMod val="85000"/>
                          </a:schemeClr>
                        </a:solidFill>
                      </a:endParaRPr>
                    </a:p>
                  </a:txBody>
                  <a:tcPr>
                    <a:solidFill>
                      <a:schemeClr val="bg1">
                        <a:lumMod val="85000"/>
                        <a:alpha val="76000"/>
                      </a:schemeClr>
                    </a:solidFill>
                  </a:tcPr>
                </a:tc>
                <a:tc>
                  <a:txBody>
                    <a:bodyPr/>
                    <a:lstStyle/>
                    <a:p>
                      <a:pPr algn="ctr"/>
                      <a:r>
                        <a:rPr lang="pt-PT" dirty="0" smtClean="0">
                          <a:solidFill>
                            <a:schemeClr val="bg1">
                              <a:lumMod val="85000"/>
                            </a:schemeClr>
                          </a:solidFill>
                        </a:rPr>
                        <a:t>20.0</a:t>
                      </a:r>
                      <a:endParaRPr lang="en-US" dirty="0">
                        <a:solidFill>
                          <a:schemeClr val="bg1">
                            <a:lumMod val="85000"/>
                          </a:schemeClr>
                        </a:solidFill>
                      </a:endParaRPr>
                    </a:p>
                  </a:txBody>
                  <a:tcPr>
                    <a:solidFill>
                      <a:schemeClr val="bg1">
                        <a:lumMod val="85000"/>
                        <a:alpha val="76000"/>
                      </a:schemeClr>
                    </a:solidFill>
                  </a:tcPr>
                </a:tc>
                <a:tc>
                  <a:txBody>
                    <a:bodyPr/>
                    <a:lstStyle/>
                    <a:p>
                      <a:pPr algn="ctr"/>
                      <a:r>
                        <a:rPr lang="pt-PT" dirty="0" smtClean="0">
                          <a:solidFill>
                            <a:schemeClr val="bg1">
                              <a:lumMod val="85000"/>
                            </a:schemeClr>
                          </a:solidFill>
                        </a:rPr>
                        <a:t>26.7</a:t>
                      </a:r>
                      <a:endParaRPr lang="en-US" dirty="0">
                        <a:solidFill>
                          <a:schemeClr val="bg1">
                            <a:lumMod val="85000"/>
                          </a:schemeClr>
                        </a:solidFill>
                      </a:endParaRPr>
                    </a:p>
                  </a:txBody>
                  <a:tcPr>
                    <a:solidFill>
                      <a:schemeClr val="bg1">
                        <a:lumMod val="85000"/>
                        <a:alpha val="76000"/>
                      </a:schemeClr>
                    </a:solidFill>
                  </a:tcPr>
                </a:tc>
                <a:tc>
                  <a:txBody>
                    <a:bodyPr/>
                    <a:lstStyle/>
                    <a:p>
                      <a:pPr algn="ctr"/>
                      <a:r>
                        <a:rPr lang="pt-PT" dirty="0" smtClean="0">
                          <a:solidFill>
                            <a:schemeClr val="bg1">
                              <a:lumMod val="85000"/>
                            </a:schemeClr>
                          </a:solidFill>
                        </a:rPr>
                        <a:t>6.7</a:t>
                      </a:r>
                      <a:endParaRPr lang="en-US" dirty="0">
                        <a:solidFill>
                          <a:schemeClr val="bg1">
                            <a:lumMod val="85000"/>
                          </a:schemeClr>
                        </a:solidFill>
                      </a:endParaRPr>
                    </a:p>
                  </a:txBody>
                  <a:tcPr>
                    <a:solidFill>
                      <a:schemeClr val="bg1">
                        <a:lumMod val="85000"/>
                        <a:alpha val="76000"/>
                      </a:schemeClr>
                    </a:solidFill>
                  </a:tcPr>
                </a:tc>
              </a:tr>
              <a:tr h="370840">
                <a:tc>
                  <a:txBody>
                    <a:bodyPr/>
                    <a:lstStyle/>
                    <a:p>
                      <a:r>
                        <a:rPr lang="pt-PT" sz="1200" b="1" dirty="0" smtClean="0">
                          <a:solidFill>
                            <a:schemeClr val="bg1">
                              <a:lumMod val="85000"/>
                            </a:schemeClr>
                          </a:solidFill>
                        </a:rPr>
                        <a:t>Magnitude %</a:t>
                      </a:r>
                      <a:endParaRPr lang="en-US" sz="1200" b="1" dirty="0">
                        <a:solidFill>
                          <a:schemeClr val="bg1">
                            <a:lumMod val="85000"/>
                          </a:schemeClr>
                        </a:solidFill>
                      </a:endParaRPr>
                    </a:p>
                  </a:txBody>
                  <a:tcPr>
                    <a:solidFill>
                      <a:schemeClr val="bg1">
                        <a:lumMod val="85000"/>
                        <a:alpha val="76000"/>
                      </a:schemeClr>
                    </a:solidFill>
                  </a:tcPr>
                </a:tc>
                <a:tc>
                  <a:txBody>
                    <a:bodyPr/>
                    <a:lstStyle/>
                    <a:p>
                      <a:pPr algn="ctr"/>
                      <a:r>
                        <a:rPr lang="pt-PT" dirty="0" smtClean="0">
                          <a:solidFill>
                            <a:schemeClr val="bg1">
                              <a:lumMod val="85000"/>
                            </a:schemeClr>
                          </a:solidFill>
                        </a:rPr>
                        <a:t>8.2</a:t>
                      </a:r>
                      <a:endParaRPr lang="en-US" dirty="0">
                        <a:solidFill>
                          <a:schemeClr val="bg1">
                            <a:lumMod val="85000"/>
                          </a:schemeClr>
                        </a:solidFill>
                      </a:endParaRPr>
                    </a:p>
                  </a:txBody>
                  <a:tcPr>
                    <a:solidFill>
                      <a:schemeClr val="bg1">
                        <a:lumMod val="85000"/>
                        <a:alpha val="76000"/>
                      </a:schemeClr>
                    </a:solidFill>
                  </a:tcPr>
                </a:tc>
                <a:tc>
                  <a:txBody>
                    <a:bodyPr/>
                    <a:lstStyle/>
                    <a:p>
                      <a:pPr algn="ctr"/>
                      <a:r>
                        <a:rPr lang="pt-PT" dirty="0" smtClean="0">
                          <a:solidFill>
                            <a:schemeClr val="bg1">
                              <a:lumMod val="85000"/>
                            </a:schemeClr>
                          </a:solidFill>
                        </a:rPr>
                        <a:t>12.2</a:t>
                      </a:r>
                      <a:endParaRPr lang="en-US" dirty="0">
                        <a:solidFill>
                          <a:schemeClr val="bg1">
                            <a:lumMod val="85000"/>
                          </a:schemeClr>
                        </a:solidFill>
                      </a:endParaRPr>
                    </a:p>
                  </a:txBody>
                  <a:tcPr>
                    <a:solidFill>
                      <a:schemeClr val="bg1">
                        <a:lumMod val="85000"/>
                        <a:alpha val="76000"/>
                      </a:schemeClr>
                    </a:solidFill>
                  </a:tcPr>
                </a:tc>
                <a:tc>
                  <a:txBody>
                    <a:bodyPr/>
                    <a:lstStyle/>
                    <a:p>
                      <a:pPr algn="ctr"/>
                      <a:endParaRPr lang="en-US" dirty="0">
                        <a:solidFill>
                          <a:schemeClr val="bg1">
                            <a:lumMod val="85000"/>
                          </a:schemeClr>
                        </a:solidFill>
                      </a:endParaRPr>
                    </a:p>
                  </a:txBody>
                  <a:tcPr>
                    <a:solidFill>
                      <a:schemeClr val="bg1">
                        <a:lumMod val="85000"/>
                        <a:alpha val="76000"/>
                      </a:schemeClr>
                    </a:solidFill>
                  </a:tcPr>
                </a:tc>
              </a:tr>
            </a:tbl>
          </a:graphicData>
        </a:graphic>
      </p:graphicFrame>
      <p:sp>
        <p:nvSpPr>
          <p:cNvPr id="10" name="TextBox 9"/>
          <p:cNvSpPr txBox="1"/>
          <p:nvPr/>
        </p:nvSpPr>
        <p:spPr>
          <a:xfrm>
            <a:off x="611560" y="5517232"/>
            <a:ext cx="2906565" cy="246221"/>
          </a:xfrm>
          <a:prstGeom prst="rect">
            <a:avLst/>
          </a:prstGeom>
          <a:noFill/>
        </p:spPr>
        <p:txBody>
          <a:bodyPr wrap="none" rtlCol="0">
            <a:spAutoFit/>
          </a:bodyPr>
          <a:lstStyle/>
          <a:p>
            <a:r>
              <a:rPr lang="pt-PT" sz="1000" dirty="0" smtClean="0">
                <a:solidFill>
                  <a:schemeClr val="bg1">
                    <a:lumMod val="85000"/>
                  </a:schemeClr>
                </a:solidFill>
              </a:rPr>
              <a:t>Fonte: Calvo &amp; Reinhart (2000), Reinhart (2002)</a:t>
            </a:r>
            <a:endParaRPr lang="en-US" sz="1000" dirty="0">
              <a:solidFill>
                <a:schemeClr val="bg1">
                  <a:lumMod val="85000"/>
                </a:schemeClr>
              </a:solidFill>
            </a:endParaRPr>
          </a:p>
        </p:txBody>
      </p:sp>
      <p:sp>
        <p:nvSpPr>
          <p:cNvPr id="11" name="TextBox 10"/>
          <p:cNvSpPr txBox="1"/>
          <p:nvPr/>
        </p:nvSpPr>
        <p:spPr>
          <a:xfrm>
            <a:off x="611560" y="1124744"/>
            <a:ext cx="7888442" cy="307777"/>
          </a:xfrm>
          <a:prstGeom prst="rect">
            <a:avLst/>
          </a:prstGeom>
          <a:noFill/>
        </p:spPr>
        <p:txBody>
          <a:bodyPr wrap="none" rtlCol="0">
            <a:spAutoFit/>
          </a:bodyPr>
          <a:lstStyle/>
          <a:p>
            <a:r>
              <a:rPr lang="pt-PT" sz="1400" b="1" dirty="0" smtClean="0">
                <a:solidFill>
                  <a:schemeClr val="bg1">
                    <a:lumMod val="85000"/>
                  </a:schemeClr>
                </a:solidFill>
              </a:rPr>
              <a:t>Ratings de Dívida Soberana da Moody’s, 1979-1999; durante crises cambiais ou da banca.</a:t>
            </a:r>
            <a:endParaRPr lang="en-US" sz="1400" b="1" dirty="0">
              <a:solidFill>
                <a:schemeClr val="bg1">
                  <a:lumMod val="85000"/>
                </a:schemeClr>
              </a:solidFill>
            </a:endParaRPr>
          </a:p>
        </p:txBody>
      </p:sp>
      <p:sp>
        <p:nvSpPr>
          <p:cNvPr id="13" name="TextBox 12"/>
          <p:cNvSpPr txBox="1"/>
          <p:nvPr/>
        </p:nvSpPr>
        <p:spPr>
          <a:xfrm>
            <a:off x="1043608" y="2924944"/>
            <a:ext cx="7056784" cy="1200329"/>
          </a:xfrm>
          <a:prstGeom prst="rect">
            <a:avLst/>
          </a:prstGeom>
          <a:solidFill>
            <a:srgbClr val="009592"/>
          </a:solidFill>
        </p:spPr>
        <p:txBody>
          <a:bodyPr wrap="square" rtlCol="0">
            <a:spAutoFit/>
          </a:bodyPr>
          <a:lstStyle/>
          <a:p>
            <a:r>
              <a:rPr lang="pt-PT" dirty="0" smtClean="0">
                <a:solidFill>
                  <a:schemeClr val="bg1"/>
                </a:solidFill>
              </a:rPr>
              <a:t>O que sugere que as Agências de Rating dão mais importância a outros aspectos fundamentais da economia do que propriamente a Crises Cambiais ou Crises da Banca no que diz respeito às suas notações de Dívida Soberana.</a:t>
            </a:r>
            <a:endParaRPr lang="en-US" dirty="0">
              <a:solidFill>
                <a:schemeClr val="bg1"/>
              </a:solidFill>
            </a:endParaRPr>
          </a:p>
        </p:txBody>
      </p:sp>
      <p:sp>
        <p:nvSpPr>
          <p:cNvPr id="14" name="Rectangle 13"/>
          <p:cNvSpPr/>
          <p:nvPr/>
        </p:nvSpPr>
        <p:spPr>
          <a:xfrm>
            <a:off x="683568" y="1508591"/>
            <a:ext cx="7560840" cy="1200329"/>
          </a:xfrm>
          <a:prstGeom prst="rect">
            <a:avLst/>
          </a:prstGeom>
        </p:spPr>
        <p:txBody>
          <a:bodyPr wrap="square">
            <a:spAutoFit/>
          </a:bodyPr>
          <a:lstStyle/>
          <a:p>
            <a:pPr algn="ctr" eaLnBrk="1" hangingPunct="1"/>
            <a:r>
              <a:rPr lang="pt-PT" dirty="0" smtClean="0"/>
              <a:t>No entanto as Agências de Rating falham sistematicamente a </a:t>
            </a:r>
            <a:r>
              <a:rPr lang="pt-PT" u="sng" dirty="0" smtClean="0"/>
              <a:t>antecipar </a:t>
            </a:r>
            <a:r>
              <a:rPr lang="pt-PT" dirty="0" smtClean="0"/>
              <a:t>crises cambiais (e crises da banca) no que diz respeito aos Ratings da dívida soberana (Reinhart, 2001) e IMF (1999) assim como têm falhado as outras crises, às quais apenas reagem depois de instaladas.</a:t>
            </a:r>
            <a:endParaRPr lang="pt-PT" dirty="0"/>
          </a:p>
        </p:txBody>
      </p:sp>
      <p:sp>
        <p:nvSpPr>
          <p:cNvPr id="15" name="Rectangle 14"/>
          <p:cNvSpPr/>
          <p:nvPr/>
        </p:nvSpPr>
        <p:spPr>
          <a:xfrm>
            <a:off x="683568" y="4437112"/>
            <a:ext cx="7560840" cy="1477328"/>
          </a:xfrm>
          <a:prstGeom prst="rect">
            <a:avLst/>
          </a:prstGeom>
        </p:spPr>
        <p:txBody>
          <a:bodyPr wrap="square">
            <a:spAutoFit/>
          </a:bodyPr>
          <a:lstStyle/>
          <a:p>
            <a:pPr algn="ctr" eaLnBrk="1" hangingPunct="1"/>
            <a:r>
              <a:rPr lang="pt-PT" dirty="0" smtClean="0"/>
              <a:t>Cantor &amp; Parcker (1996), Juttner &amp; McCarthy (1998), Monfort &amp; Mulder (2000) encontraram evidências que o PIB per capita, inflacção, dívida externa, uma história de default, desenvolvimento da economia, activos da banca em % do PIB, etc... são significativos no Rating das dívidas soberanas. </a:t>
            </a:r>
            <a:endParaRPr lang="pt-PT"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100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7651" name="Text Box 25"/>
          <p:cNvSpPr txBox="1">
            <a:spLocks noChangeArrowheads="1"/>
          </p:cNvSpPr>
          <p:nvPr/>
        </p:nvSpPr>
        <p:spPr bwMode="auto">
          <a:xfrm>
            <a:off x="468313" y="333375"/>
            <a:ext cx="82804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dirty="0">
                <a:latin typeface="Trebuchet MS" pitchFamily="34" charset="0"/>
              </a:rPr>
              <a:t>2. Credibilidade das agências </a:t>
            </a:r>
            <a:r>
              <a:rPr lang="pt-PT" dirty="0" smtClean="0">
                <a:latin typeface="Trebuchet MS" pitchFamily="34" charset="0"/>
              </a:rPr>
              <a:t>de </a:t>
            </a:r>
            <a:r>
              <a:rPr lang="pt-PT" dirty="0">
                <a:latin typeface="Trebuchet MS" pitchFamily="34" charset="0"/>
              </a:rPr>
              <a:t>Rating</a:t>
            </a:r>
            <a:endParaRPr lang="en-GB" dirty="0">
              <a:latin typeface="Trebuchet MS" pitchFamily="34" charset="0"/>
            </a:endParaRPr>
          </a:p>
        </p:txBody>
      </p:sp>
      <p:sp>
        <p:nvSpPr>
          <p:cNvPr id="27652" name="Rectangle 40"/>
          <p:cNvSpPr>
            <a:spLocks noChangeArrowheads="1"/>
          </p:cNvSpPr>
          <p:nvPr/>
        </p:nvSpPr>
        <p:spPr bwMode="auto">
          <a:xfrm>
            <a:off x="468313" y="620713"/>
            <a:ext cx="5195653"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dirty="0" smtClean="0">
                <a:latin typeface="Trebuchet MS" pitchFamily="34" charset="0"/>
              </a:rPr>
              <a:t>Risco cambial, Default e Rating de Crédito da Dívida Soberana</a:t>
            </a:r>
            <a:endParaRPr lang="en-GB" sz="1400" dirty="0">
              <a:latin typeface="Trebuchet MS" pitchFamily="34" charset="0"/>
            </a:endParaRPr>
          </a:p>
        </p:txBody>
      </p:sp>
      <p:sp>
        <p:nvSpPr>
          <p:cNvPr id="6" name="TextBox 5"/>
          <p:cNvSpPr txBox="1"/>
          <p:nvPr/>
        </p:nvSpPr>
        <p:spPr>
          <a:xfrm>
            <a:off x="755576" y="1412776"/>
            <a:ext cx="7488832" cy="4031873"/>
          </a:xfrm>
          <a:prstGeom prst="rect">
            <a:avLst/>
          </a:prstGeom>
          <a:noFill/>
        </p:spPr>
        <p:txBody>
          <a:bodyPr wrap="square" rtlCol="0">
            <a:spAutoFit/>
          </a:bodyPr>
          <a:lstStyle/>
          <a:p>
            <a:r>
              <a:rPr lang="pt-PT" sz="1600" dirty="0" smtClean="0"/>
              <a:t>No entanto,  sempre que os participantes no mercado esperem uma desvalorização da taxa de câmbio (seja por factores internos ou externos), vão transferir os seus activos denominados na moeda sobre pressão para outra moeda, dando-se uma fuga de capitais e financiamento, que por sua vez aumenta o risco de default ou, se optarem por cobrir esse risco cambial fazendo a sua cobertura (que tem custos diminuindo a sua rentabilidade) vão exigir uma “recompensa” (taxa de juro) maior, aumentando, em qualquer uma das formas, a dificuldade dos emitentes dessa economia em se financiarem. </a:t>
            </a:r>
          </a:p>
          <a:p>
            <a:endParaRPr lang="pt-PT" sz="1600" dirty="0" smtClean="0"/>
          </a:p>
          <a:p>
            <a:r>
              <a:rPr lang="pt-PT" sz="1600" dirty="0" smtClean="0"/>
              <a:t>Por outro lado, o próprio aumento do Risco de Crédito, amplificado pelos downgrades sucessivos das Agências de Rating em momentos de crise e numa actuação procíclica, fazem com que os investidores desloquem esses activos para outros economias, eventualmente para outras moedas, agravando ainda mais a crise (tanto de dívida como cambial – caso se verifique). – O Euro goza do bom Risco de Crédito de algumas economias Europeias, em particular da Alemanha, o que de alguma forma evita o risco da moeda.</a:t>
            </a:r>
            <a:endParaRPr lang="en-US" sz="16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2531" name="Text Box 25"/>
          <p:cNvSpPr txBox="1">
            <a:spLocks noChangeArrowheads="1"/>
          </p:cNvSpPr>
          <p:nvPr/>
        </p:nvSpPr>
        <p:spPr bwMode="auto">
          <a:xfrm>
            <a:off x="468313" y="333375"/>
            <a:ext cx="82804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dirty="0">
                <a:latin typeface="Trebuchet MS" pitchFamily="34" charset="0"/>
              </a:rPr>
              <a:t>2. Credibilidade das agências </a:t>
            </a:r>
            <a:r>
              <a:rPr lang="pt-PT" dirty="0" smtClean="0">
                <a:latin typeface="Trebuchet MS" pitchFamily="34" charset="0"/>
              </a:rPr>
              <a:t>de </a:t>
            </a:r>
            <a:r>
              <a:rPr lang="pt-PT" dirty="0">
                <a:latin typeface="Trebuchet MS" pitchFamily="34" charset="0"/>
              </a:rPr>
              <a:t>Rating</a:t>
            </a:r>
            <a:endParaRPr lang="en-GB" dirty="0">
              <a:latin typeface="Trebuchet MS" pitchFamily="34" charset="0"/>
            </a:endParaRPr>
          </a:p>
        </p:txBody>
      </p:sp>
      <p:sp>
        <p:nvSpPr>
          <p:cNvPr id="22532" name="Rectangle 40"/>
          <p:cNvSpPr>
            <a:spLocks noChangeArrowheads="1"/>
          </p:cNvSpPr>
          <p:nvPr/>
        </p:nvSpPr>
        <p:spPr bwMode="auto">
          <a:xfrm>
            <a:off x="468313" y="620713"/>
            <a:ext cx="3305175"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spcBef>
                <a:spcPct val="50000"/>
              </a:spcBef>
            </a:pPr>
            <a:r>
              <a:rPr lang="pt-PT" sz="1400">
                <a:latin typeface="Trebuchet MS" pitchFamily="34" charset="0"/>
              </a:rPr>
              <a:t>A prociclicidade das agências de rating</a:t>
            </a:r>
            <a:endParaRPr lang="en-GB" sz="1400">
              <a:latin typeface="Trebuchet MS" pitchFamily="34" charset="0"/>
            </a:endParaRPr>
          </a:p>
        </p:txBody>
      </p:sp>
      <p:sp>
        <p:nvSpPr>
          <p:cNvPr id="6" name="TextBox 5"/>
          <p:cNvSpPr txBox="1">
            <a:spLocks noChangeArrowheads="1"/>
          </p:cNvSpPr>
          <p:nvPr/>
        </p:nvSpPr>
        <p:spPr bwMode="auto">
          <a:xfrm>
            <a:off x="683568" y="1412776"/>
            <a:ext cx="7704138" cy="1200329"/>
          </a:xfrm>
          <a:prstGeom prst="rect">
            <a:avLst/>
          </a:prstGeom>
          <a:solidFill>
            <a:schemeClr val="accent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BR" dirty="0" smtClean="0">
                <a:solidFill>
                  <a:schemeClr val="bg1"/>
                </a:solidFill>
              </a:rPr>
              <a:t>As Agências de Rating acabam por ter um peso grande na formação dos preços do crédito e na capacidade das economicas captarem recursos/financiamento, pelo que os seus Ratings, mesmo que errados, acabam por se tornar profecias auto-realizáveis</a:t>
            </a:r>
            <a:endParaRPr lang="en-US" dirty="0">
              <a:solidFill>
                <a:schemeClr val="bg1"/>
              </a:solidFill>
            </a:endParaRPr>
          </a:p>
        </p:txBody>
      </p:sp>
      <p:sp>
        <p:nvSpPr>
          <p:cNvPr id="7" name="TextBox 6"/>
          <p:cNvSpPr txBox="1">
            <a:spLocks noChangeArrowheads="1"/>
          </p:cNvSpPr>
          <p:nvPr/>
        </p:nvSpPr>
        <p:spPr bwMode="auto">
          <a:xfrm>
            <a:off x="683568" y="2852936"/>
            <a:ext cx="7704138" cy="923330"/>
          </a:xfrm>
          <a:prstGeom prst="rect">
            <a:avLst/>
          </a:prstGeom>
          <a:solidFill>
            <a:srgbClr val="FFC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BR" dirty="0" smtClean="0">
                <a:solidFill>
                  <a:schemeClr val="bg1"/>
                </a:solidFill>
              </a:rPr>
              <a:t>Pelo impacto que as Agências de Rating acabam por ter na economia/emitente é importante uma disciplina que garanta que não são tão sujeitas aos enviesamentos verificados.  </a:t>
            </a:r>
            <a:endParaRPr lang="en-US" dirty="0">
              <a:solidFill>
                <a:schemeClr val="bg1"/>
              </a:solidFill>
            </a:endParaRPr>
          </a:p>
        </p:txBody>
      </p:sp>
      <p:sp>
        <p:nvSpPr>
          <p:cNvPr id="8" name="TextBox 7"/>
          <p:cNvSpPr txBox="1">
            <a:spLocks noChangeArrowheads="1"/>
          </p:cNvSpPr>
          <p:nvPr/>
        </p:nvSpPr>
        <p:spPr bwMode="auto">
          <a:xfrm>
            <a:off x="683568" y="4005064"/>
            <a:ext cx="7704138" cy="1477328"/>
          </a:xfrm>
          <a:prstGeom prst="rect">
            <a:avLst/>
          </a:prstGeom>
          <a:solidFill>
            <a:srgbClr val="00959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BR" dirty="0" smtClean="0">
                <a:solidFill>
                  <a:schemeClr val="bg1"/>
                </a:solidFill>
              </a:rPr>
              <a:t>Tendo em conta que os processos regulatórios são sempre menos eficazes do que os incentivos, a solução pode e deve passar por aumentar a concorrência das Agências de Rating de forma a que lutem pela Credibilidade. – A criação de uma ou mais Agências Europeias faz sentido.</a:t>
            </a:r>
            <a:endParaRPr lang="en-US"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F:\ARMAZEM\ATM\LOGOS\ATM Logo e nome fundo branco.t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750" y="5949950"/>
            <a:ext cx="12954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8675" name="Text Box 25"/>
          <p:cNvSpPr txBox="1">
            <a:spLocks noChangeArrowheads="1"/>
          </p:cNvSpPr>
          <p:nvPr/>
        </p:nvSpPr>
        <p:spPr bwMode="auto">
          <a:xfrm>
            <a:off x="468313" y="333375"/>
            <a:ext cx="82804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rnd">
                <a:solidFill>
                  <a:srgbClr val="000000"/>
                </a:solidFill>
                <a:prstDash val="sysDot"/>
                <a:miter lim="800000"/>
                <a:headEnd/>
                <a:tailEnd/>
              </a14:hiddenLine>
            </a:ext>
          </a:extLst>
        </p:spPr>
        <p:txBody>
          <a:bodyPr lIns="91430" tIns="45716" rIns="91430" bIns="45716">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pt-PT" dirty="0">
                <a:latin typeface="Trebuchet MS" pitchFamily="34" charset="0"/>
              </a:rPr>
              <a:t>Bibliografia</a:t>
            </a:r>
            <a:endParaRPr lang="en-GB" dirty="0">
              <a:latin typeface="Trebuchet MS" pitchFamily="34" charset="0"/>
            </a:endParaRPr>
          </a:p>
        </p:txBody>
      </p:sp>
      <p:sp>
        <p:nvSpPr>
          <p:cNvPr id="28676" name="TextBox 9"/>
          <p:cNvSpPr txBox="1">
            <a:spLocks noChangeArrowheads="1"/>
          </p:cNvSpPr>
          <p:nvPr/>
        </p:nvSpPr>
        <p:spPr bwMode="auto">
          <a:xfrm>
            <a:off x="539750" y="798959"/>
            <a:ext cx="8135938" cy="50783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900" dirty="0" smtClean="0"/>
              <a:t>Altman, E. I., Kao, D. L. (1992). “The implications of corporate bond rating drift”. </a:t>
            </a:r>
            <a:r>
              <a:rPr lang="en-US" sz="900" i="1" dirty="0" smtClean="0"/>
              <a:t>Financial Analysts Journal</a:t>
            </a:r>
            <a:r>
              <a:rPr lang="en-US" sz="900" dirty="0" smtClean="0"/>
              <a:t>, 64-75.</a:t>
            </a:r>
          </a:p>
          <a:p>
            <a:pPr eaLnBrk="1" hangingPunct="1"/>
            <a:endParaRPr lang="pt-PT" sz="900" dirty="0" smtClean="0"/>
          </a:p>
          <a:p>
            <a:pPr eaLnBrk="1" hangingPunct="1"/>
            <a:r>
              <a:rPr lang="pt-PT" sz="900" dirty="0" smtClean="0"/>
              <a:t>Amato J. D., Furfine C. H.</a:t>
            </a:r>
            <a:r>
              <a:rPr lang="pt-PT" sz="900" b="1" dirty="0" smtClean="0"/>
              <a:t> </a:t>
            </a:r>
            <a:r>
              <a:rPr lang="pt-PT" sz="900" dirty="0" smtClean="0"/>
              <a:t> </a:t>
            </a:r>
            <a:r>
              <a:rPr lang="en-US" sz="900" dirty="0" smtClean="0"/>
              <a:t>(2004). “Are credit ratings </a:t>
            </a:r>
            <a:r>
              <a:rPr lang="en-US" sz="900" dirty="0" err="1" smtClean="0"/>
              <a:t>Procyclical</a:t>
            </a:r>
            <a:r>
              <a:rPr lang="en-US" sz="900" dirty="0" smtClean="0"/>
              <a:t>?”. </a:t>
            </a:r>
            <a:r>
              <a:rPr lang="en-US" sz="900" i="1" dirty="0" smtClean="0"/>
              <a:t>Journal of Banking &amp; Finance</a:t>
            </a:r>
            <a:r>
              <a:rPr lang="en-US" sz="900" dirty="0" smtClean="0"/>
              <a:t>, Vol. 28, nº 11, pp  2641-77</a:t>
            </a:r>
          </a:p>
          <a:p>
            <a:pPr eaLnBrk="1" hangingPunct="1"/>
            <a:endParaRPr lang="pt-BR" sz="900" dirty="0"/>
          </a:p>
          <a:p>
            <a:r>
              <a:rPr lang="pt-PT" sz="900" dirty="0" smtClean="0"/>
              <a:t>Calvo, G. A. &amp; Reinhart, C. (2000). “Fixing for Your Life” , Working Paper NBER, 2000b.</a:t>
            </a:r>
          </a:p>
          <a:p>
            <a:endParaRPr lang="pt-PT" sz="900" dirty="0" smtClean="0"/>
          </a:p>
          <a:p>
            <a:r>
              <a:rPr lang="pt-PT" sz="900" dirty="0" smtClean="0"/>
              <a:t>Cantor, R. &amp; Parcker, F. (1996a). “Determinants and Impact of Sovereign Credit Ratings”. </a:t>
            </a:r>
            <a:r>
              <a:rPr lang="pt-PT" sz="900" i="1" dirty="0" smtClean="0"/>
              <a:t>Federal Reserve Bank of New York Economic Policy Review</a:t>
            </a:r>
            <a:r>
              <a:rPr lang="pt-PT" sz="900" dirty="0" smtClean="0"/>
              <a:t>, (October), pp.1-15.</a:t>
            </a:r>
          </a:p>
          <a:p>
            <a:endParaRPr lang="pt-PT" sz="900" dirty="0" smtClean="0"/>
          </a:p>
          <a:p>
            <a:r>
              <a:rPr lang="pt-PT" sz="900" dirty="0" smtClean="0"/>
              <a:t>Cantor, R. &amp; Parcker, F. (1996b). “Sovereign Risk Assessment and Agency Credit Ratings”. European Financial Management, Vol. 2, pp. 247-563.</a:t>
            </a:r>
          </a:p>
          <a:p>
            <a:endParaRPr lang="en-US" sz="900" dirty="0" smtClean="0"/>
          </a:p>
          <a:p>
            <a:r>
              <a:rPr lang="en-US" sz="900" dirty="0" err="1" smtClean="0"/>
              <a:t>Ferri</a:t>
            </a:r>
            <a:r>
              <a:rPr lang="en-US" sz="900" dirty="0" smtClean="0"/>
              <a:t> G., Liu L. G., </a:t>
            </a:r>
            <a:r>
              <a:rPr lang="en-US" sz="900" dirty="0" err="1" smtClean="0"/>
              <a:t>Stiglitz</a:t>
            </a:r>
            <a:r>
              <a:rPr lang="en-US" sz="900" dirty="0" smtClean="0"/>
              <a:t> J. E. (1999). “The </a:t>
            </a:r>
            <a:r>
              <a:rPr lang="en-US" sz="900" dirty="0" err="1" smtClean="0"/>
              <a:t>Procyclical</a:t>
            </a:r>
            <a:r>
              <a:rPr lang="en-US" sz="900" dirty="0" smtClean="0"/>
              <a:t> Role of Rating Agencies: Evidence from the East Asian Crisis”. </a:t>
            </a:r>
            <a:r>
              <a:rPr lang="en-US" sz="900" i="1" dirty="0" smtClean="0"/>
              <a:t>Economic Notes</a:t>
            </a:r>
            <a:r>
              <a:rPr lang="en-US" sz="900" dirty="0" smtClean="0"/>
              <a:t>,  Vol. 28, nº 3, pp. 335-355.</a:t>
            </a:r>
          </a:p>
          <a:p>
            <a:endParaRPr lang="pt-PT" sz="900" dirty="0" smtClean="0"/>
          </a:p>
          <a:p>
            <a:r>
              <a:rPr lang="pt-PT" sz="900" dirty="0" smtClean="0"/>
              <a:t>Goldstein, M., Kaminsky, G. &amp; Reinhart C., (2000), “Assessing Financial Vulnerability: An Early Warning System for Emerging Markets”, ISBN paper 0-88-132-237-7.</a:t>
            </a:r>
          </a:p>
          <a:p>
            <a:endParaRPr lang="pt-PT" sz="900" dirty="0" smtClean="0"/>
          </a:p>
          <a:p>
            <a:r>
              <a:rPr lang="pt-PT" sz="900" dirty="0" smtClean="0"/>
              <a:t>IMF, (1999), International Capital Markets; Developments, Prospects, and  Key Policy Issues, pp. 180-199.</a:t>
            </a:r>
            <a:endParaRPr lang="en-US" sz="900" dirty="0" smtClean="0"/>
          </a:p>
          <a:p>
            <a:pPr eaLnBrk="1" hangingPunct="1"/>
            <a:endParaRPr lang="pt-PT" sz="900" dirty="0" smtClean="0"/>
          </a:p>
          <a:p>
            <a:r>
              <a:rPr lang="pt-PT" sz="900" dirty="0" smtClean="0"/>
              <a:t>Juttner , J. D. &amp; McCarthy, J. (1998), “Modeling a Rating Crisis”, Macquarie University. </a:t>
            </a:r>
          </a:p>
          <a:p>
            <a:endParaRPr lang="pt-PT" sz="900" dirty="0" smtClean="0"/>
          </a:p>
          <a:p>
            <a:r>
              <a:rPr lang="pt-PT" sz="900" dirty="0" smtClean="0"/>
              <a:t>Levich, R. M., Majnoni, G., &amp; Reinhart, C. (2002), “Ratings, Rating Agencies and The Global Financla System”, </a:t>
            </a:r>
            <a:r>
              <a:rPr lang="pt-PT" sz="900" i="1" dirty="0" smtClean="0"/>
              <a:t>The New York University Salomon Center Series on Financial Markets and Institutions</a:t>
            </a:r>
            <a:r>
              <a:rPr lang="pt-PT" sz="900" dirty="0" smtClean="0"/>
              <a:t>; Kluwer Academic Publishers, ISBN 1-4020-7016-0. </a:t>
            </a:r>
          </a:p>
          <a:p>
            <a:endParaRPr lang="pt-PT" sz="900" dirty="0" smtClean="0"/>
          </a:p>
          <a:p>
            <a:r>
              <a:rPr lang="pt-PT" sz="900" dirty="0" smtClean="0"/>
              <a:t>Monfort , B. &amp; Mulder, C. (2000), “Using Credit Ratings for Capital Requirements on Lending to Emerging Economies: Possible Impact of a New Basel Accord”, IMF WP/00/69.</a:t>
            </a:r>
          </a:p>
          <a:p>
            <a:endParaRPr lang="pt-PT" sz="900" dirty="0" smtClean="0"/>
          </a:p>
          <a:p>
            <a:r>
              <a:rPr lang="pt-PT" sz="900" dirty="0" smtClean="0"/>
              <a:t>Pacheco, L. (2009), “O Mercanismo de Transmissão da Política Montária”, Fundação Caloust Gulbenkian, Fundação para a Ciência e a Tecnologia, ISBN 978-972-31-1296-2 </a:t>
            </a:r>
          </a:p>
          <a:p>
            <a:endParaRPr lang="pt-PT" sz="900" dirty="0" smtClean="0"/>
          </a:p>
          <a:p>
            <a:r>
              <a:rPr lang="pt-PT" sz="900" dirty="0" smtClean="0"/>
              <a:t>Kraussl, R. (2000), “Sovereign Ratings and Their Impact on Recent Financial Crises”, CFS Working Paper Series n.º 2000/04</a:t>
            </a:r>
            <a:endParaRPr lang="en-US" sz="900" dirty="0" smtClean="0"/>
          </a:p>
          <a:p>
            <a:pPr eaLnBrk="1" hangingPunct="1"/>
            <a:endParaRPr lang="pt-PT" sz="900" dirty="0" smtClean="0"/>
          </a:p>
          <a:p>
            <a:pPr eaLnBrk="1" hangingPunct="1"/>
            <a:r>
              <a:rPr lang="pt-PT" sz="900" dirty="0" smtClean="0"/>
              <a:t>Reinhart, C. M.  (2001). “Sovereign Credit Ratings Before and After Financial Crises”, Working Paper, New York University of Maryland Project </a:t>
            </a:r>
            <a:r>
              <a:rPr lang="pt-PT" sz="900" i="1" dirty="0" smtClean="0"/>
              <a:t>The Role of Credit Rating Agencies in the International Economy.</a:t>
            </a:r>
          </a:p>
          <a:p>
            <a:pPr eaLnBrk="1" hangingPunct="1"/>
            <a:endParaRPr lang="pt-PT" sz="900" i="1" dirty="0" smtClean="0"/>
          </a:p>
          <a:p>
            <a:pPr eaLnBrk="1" hangingPunct="1"/>
            <a:r>
              <a:rPr lang="pt-PT" sz="900" dirty="0" smtClean="0"/>
              <a:t>Reinhart, C. M.  (2002). “Default, Currency Crises and Sovereign Credit Ratings”, Working Paper NBER n.º 8738, Janeiro 2002.</a:t>
            </a:r>
            <a:endParaRPr lang="en-US" sz="10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0000"/>
                <a:satMod val="155000"/>
              </a:schemeClr>
            </a:gs>
            <a:gs pos="65000">
              <a:schemeClr val="phClr">
                <a:shade val="85000"/>
                <a:satMod val="155000"/>
              </a:schemeClr>
            </a:gs>
            <a:gs pos="100000">
              <a:schemeClr val="phClr">
                <a:shade val="95000"/>
                <a:satMod val="155000"/>
              </a:schemeClr>
            </a:gs>
          </a:gsLst>
          <a:lin ang="16200000" scaled="0"/>
        </a:gradFill>
      </a:fillStyleLst>
      <a:lnStyleLst>
        <a:ln w="6350" cap="rnd" cmpd="sng" algn="ctr">
          <a:solidFill>
            <a:schemeClr val="phClr">
              <a:shade val="95000"/>
              <a:satMod val="105000"/>
            </a:scheme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50800" algn="tl" rotWithShape="0">
              <a:srgbClr val="000000">
                <a:alpha val="64000"/>
              </a:srgbClr>
            </a:outerShdw>
          </a:effectLst>
        </a:effectStyle>
        <a:effectStyle>
          <a:effectLst>
            <a:outerShdw blurRad="39000" dist="25400" dir="5400000">
              <a:srgbClr val="000000">
                <a:alpha val="35000"/>
              </a:srgbClr>
            </a:outerShdw>
          </a:effectLst>
        </a:effectStyle>
        <a:effectStyle>
          <a:effectLst>
            <a:outerShdw blurRad="39000" dist="25400" dir="5400000">
              <a:srgbClr val="000000">
                <a:alpha val="35000"/>
              </a:srgbClr>
            </a:outerShdw>
          </a:effectLst>
          <a:scene3d>
            <a:camera prst="orthographicFront" fov="0">
              <a:rot lat="0" lon="0" rev="0"/>
            </a:camera>
            <a:lightRig rig="threePt" dir="t">
              <a:rot lat="0" lon="0" rev="0"/>
            </a:lightRig>
          </a:scene3d>
          <a:sp3d prstMaterial="matte">
            <a:bevelT h="22225"/>
          </a:sp3d>
        </a:effectStyle>
      </a:effectStyleLst>
      <a:bgFillStyleLst>
        <a:solidFill>
          <a:schemeClr val="phClr"/>
        </a:solidFill>
        <a:gradFill rotWithShape="1">
          <a:gsLst>
            <a:gs pos="0">
              <a:schemeClr val="phClr">
                <a:shade val="50000"/>
                <a:satMod val="155000"/>
              </a:schemeClr>
            </a:gs>
            <a:gs pos="35000">
              <a:schemeClr val="phClr">
                <a:shade val="75000"/>
                <a:satMod val="155000"/>
              </a:schemeClr>
            </a:gs>
            <a:gs pos="100000">
              <a:schemeClr val="phClr">
                <a:tint val="80000"/>
                <a:satMod val="255000"/>
              </a:schemeClr>
            </a:gs>
          </a:gsLst>
          <a:lin ang="16200000" scaled="0"/>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0</TotalTime>
  <Words>4046</Words>
  <Application>Microsoft Office PowerPoint</Application>
  <PresentationFormat>On-screen Show (4:3)</PresentationFormat>
  <Paragraphs>328</Paragraphs>
  <Slides>32</Slides>
  <Notes>1</Notes>
  <HiddenSlides>0</HiddenSlides>
  <MMClips>0</MMClips>
  <ScaleCrop>false</ScaleCrop>
  <HeadingPairs>
    <vt:vector size="6" baseType="variant">
      <vt:variant>
        <vt:lpstr>Theme</vt:lpstr>
      </vt:variant>
      <vt:variant>
        <vt:i4>1</vt:i4>
      </vt:variant>
      <vt:variant>
        <vt:lpstr>Embedded OLE Servers</vt:lpstr>
      </vt:variant>
      <vt:variant>
        <vt:i4>0</vt:i4>
      </vt:variant>
      <vt:variant>
        <vt:lpstr>Slide Titles</vt:lpstr>
      </vt:variant>
      <vt:variant>
        <vt:i4>32</vt:i4>
      </vt:variant>
    </vt:vector>
  </HeadingPairs>
  <TitlesOfParts>
    <vt:vector size="33" baseType="lpstr">
      <vt:lpstr>Aspect</vt:lpstr>
      <vt:lpstr>Agências de Rating</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Agências de Rating e a bolsa de valores no financiamento das empresas</dc:title>
  <dc:subject>III Colóquio em Finanças Empresariais - ESEIG</dc:subject>
  <dc:creator/>
  <cp:keywords>Agências deRating; Colóquio; ESEIG; ATM, Associação de Investidores; Octávio Viana</cp:keywords>
  <cp:lastModifiedBy/>
  <cp:revision>1</cp:revision>
  <dcterms:created xsi:type="dcterms:W3CDTF">2010-12-19T21:23:55Z</dcterms:created>
  <dcterms:modified xsi:type="dcterms:W3CDTF">2011-12-08T15:53:17Z</dcterms:modified>
  <cp:version>1.01</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LCID">
    <vt:i4>1033</vt:i4>
  </property>
  <property fmtid="{D5CDD505-2E9C-101B-9397-08002B2CF9AE}" pid="3" name="_Version">
    <vt:lpwstr>12.0.4518</vt:lpwstr>
  </property>
</Properties>
</file>